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</p:sldMasterIdLst>
  <p:notesMasterIdLst>
    <p:notesMasterId r:id="rId24"/>
  </p:notesMasterIdLst>
  <p:sldIdLst>
    <p:sldId id="290" r:id="rId2"/>
    <p:sldId id="309" r:id="rId3"/>
    <p:sldId id="258" r:id="rId4"/>
    <p:sldId id="291" r:id="rId5"/>
    <p:sldId id="310" r:id="rId6"/>
    <p:sldId id="315" r:id="rId7"/>
    <p:sldId id="314" r:id="rId8"/>
    <p:sldId id="313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00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888D90"/>
    <a:srgbClr val="000000"/>
    <a:srgbClr val="15B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30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979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49:43.13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6.986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7.177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7.394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7.637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49:44.779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1.069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3.184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4.871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5.377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5.593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5.795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5T04:50:15.977"/>
    </inkml:context>
    <inkml:brush xml:id="br0">
      <inkml:brushProperty name="width" value="0.5" units="cm"/>
      <inkml:brushProperty name="height" value="1" units="cm"/>
      <inkml:brushProperty name="color" value="#FEFDFF"/>
      <inkml:brushProperty name="tip" value="rectangle"/>
      <inkml:brushProperty name="rasterOp" value="maskPen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DB8B3-DC38-4C68-99D0-6B898E48D9B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B998-40B1-4B98-8BB4-DD46ED311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0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il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83225-1FA6-44E2-9542-AEAF192233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5059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E639A-21D8-4529-B78A-3DB84BC56A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3029"/>
            <a:ext cx="9143999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7528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5C66890-6B54-440F-8418-214175CB51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657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D31C5D-B99A-4664-9CFC-C46F047499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CAE07F-5C0F-4288-B21D-82060B1C9EF7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EA1789-E1E9-4263-B027-80849B765170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1C42C5-C3B0-4834-A3E1-30141BF3C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EC81E-F09B-41AA-9FB5-04CA560DD4AF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20728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8F9AE5-25BD-424E-96CF-BFB278414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657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B97B4-DB68-4D2B-9ACB-FE64EB2F8A6A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32232-82FC-4FA7-B6A1-4E8F22BB2D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E33BF9-E484-4346-84C9-BE838AD2F15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207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A1BCB-DB90-4859-9013-494732017C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04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842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5956E0-AFE6-4B43-876D-4328F76DC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32232-82FC-4FA7-B6A1-4E8F22BB2D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E33BF9-E484-4346-84C9-BE838AD2F15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1DA0F4-A58B-4F80-8FDD-6213AD106B85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AFDBEC-F9E1-4756-BD08-06E01FABF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75892D-E3C0-4936-AA80-154627EA9E44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45102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5956E0-AFE6-4B43-876D-4328F76DC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B97B4-DB68-4D2B-9ACB-FE64EB2F8A6A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32232-82FC-4FA7-B6A1-4E8F22BB2D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E33BF9-E484-4346-84C9-BE838AD2F15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3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l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83225-1FA6-44E2-9542-AEAF192233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26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-12225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247F9-AC8B-49FF-A1B8-ACD61B875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6427" y="-12225"/>
            <a:ext cx="2252742" cy="51557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353B00-842C-410D-A251-9ACDC90746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BB445D-6746-4C13-9472-8DCF4F9884C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6CB3E-F6D9-463D-AF4D-B9177FD79F74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97DF11A-A262-4E7A-9092-190A768D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0A212-6FBB-490F-AF4D-C8E98F5C8D58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  <a:ea typeface="Lato Light" panose="020F0302020204030203" pitchFamily="34" charset="0"/>
                <a:cs typeface="Lato Light" panose="020F030202020403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79483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-12225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247F9-AC8B-49FF-A1B8-ACD61B875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6427" y="-12225"/>
            <a:ext cx="2252742" cy="5155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1D5A9F-D7F8-4536-B6AA-32B29B43E3F4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2353B00-842C-410D-A251-9ACDC90746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BB445D-6746-4C13-9472-8DCF4F9884C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92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1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uilding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60C819-8573-473E-84FA-D5CD09CF3B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294AE-A281-46AB-9539-C90BA9C3254A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0FE86-AA7F-479C-927D-5398E1942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896E1A-46B6-441E-831F-0C83472FFC4B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7C53FF-5A2C-454D-9362-097ECCE23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BDF50-2E05-47A9-96A9-8AB3839AF7F2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0870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576877"/>
            <a:ext cx="8426703" cy="15431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7EE639-90BA-4F95-A316-8573F09312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138238"/>
            <a:ext cx="8383587" cy="34532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344276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7EE639-90BA-4F95-A316-8573F0931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88" y="1138238"/>
            <a:ext cx="8383587" cy="34532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32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256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8408A-7102-476C-9290-BECEF76D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0A7AC-49F7-4C9E-8BDE-1497C0C9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5A7EC-00A5-4ED8-8F5E-26841CAB28B1}"/>
              </a:ext>
            </a:extLst>
          </p:cNvPr>
          <p:cNvSpPr/>
          <p:nvPr userDrawn="1"/>
        </p:nvSpPr>
        <p:spPr>
          <a:xfrm>
            <a:off x="0" y="0"/>
            <a:ext cx="9144000" cy="132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58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959D4-4C7E-4B11-9B98-0DE93F522068}"/>
              </a:ext>
            </a:extLst>
          </p:cNvPr>
          <p:cNvSpPr txBox="1"/>
          <p:nvPr userDrawn="1"/>
        </p:nvSpPr>
        <p:spPr>
          <a:xfrm>
            <a:off x="3847643" y="4973691"/>
            <a:ext cx="146458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6594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8408A-7102-476C-9290-BECEF76D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0A7AC-49F7-4C9E-8BDE-1497C0C9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771F6C-58FB-4F62-8ADF-9C1EB7C2CB78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15A7EC-00A5-4ED8-8F5E-26841CAB28B1}"/>
                </a:ext>
              </a:extLst>
            </p:cNvPr>
            <p:cNvSpPr/>
            <p:nvPr userDrawn="1"/>
          </p:nvSpPr>
          <p:spPr>
            <a:xfrm>
              <a:off x="0" y="0"/>
              <a:ext cx="9144000" cy="1324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E3D593-E358-4331-82AE-46D0287B98B6}"/>
                </a:ext>
              </a:extLst>
            </p:cNvPr>
            <p:cNvSpPr/>
            <p:nvPr userDrawn="1"/>
          </p:nvSpPr>
          <p:spPr>
            <a:xfrm>
              <a:off x="395654" y="4396153"/>
              <a:ext cx="8382430" cy="527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11E5CE-4A7E-457C-BCCB-1984CAEE8EFF}"/>
                </a:ext>
              </a:extLst>
            </p:cNvPr>
            <p:cNvSpPr/>
            <p:nvPr userDrawn="1"/>
          </p:nvSpPr>
          <p:spPr>
            <a:xfrm>
              <a:off x="1529860" y="0"/>
              <a:ext cx="4118771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52F098-C289-4722-BBED-422E5B081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79567" y="489600"/>
            <a:ext cx="3821581" cy="4183200"/>
          </a:xfrm>
        </p:spPr>
        <p:txBody>
          <a:bodyPr anchor="ctr" anchorCtr="0"/>
          <a:lstStyle>
            <a:lvl1pPr>
              <a:defRPr sz="3600" cap="all" baseline="0">
                <a:solidFill>
                  <a:schemeClr val="bg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</a:defRPr>
            </a:lvl1pPr>
          </a:lstStyle>
          <a:p>
            <a:pPr lvl="0"/>
            <a:r>
              <a:rPr lang="en-US" dirty="0"/>
              <a:t>Short bold statement or question</a:t>
            </a:r>
          </a:p>
        </p:txBody>
      </p:sp>
    </p:spTree>
    <p:extLst>
      <p:ext uri="{BB962C8B-B14F-4D97-AF65-F5344CB8AC3E}">
        <p14:creationId xmlns:p14="http://schemas.microsoft.com/office/powerpoint/2010/main" val="3403658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8408A-7102-476C-9290-BECEF76D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0A7AC-49F7-4C9E-8BDE-1497C0C9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5A7EC-00A5-4ED8-8F5E-26841CAB28B1}"/>
              </a:ext>
            </a:extLst>
          </p:cNvPr>
          <p:cNvSpPr/>
          <p:nvPr userDrawn="1"/>
        </p:nvSpPr>
        <p:spPr>
          <a:xfrm>
            <a:off x="0" y="0"/>
            <a:ext cx="9144000" cy="132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514BC-00CF-4C5D-BE11-8FF1CECC9075}"/>
              </a:ext>
            </a:extLst>
          </p:cNvPr>
          <p:cNvSpPr/>
          <p:nvPr userDrawn="1"/>
        </p:nvSpPr>
        <p:spPr>
          <a:xfrm>
            <a:off x="1838790" y="1094535"/>
            <a:ext cx="5503984" cy="29190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52F098-C289-4722-BBED-422E5B081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27582" y="1164458"/>
            <a:ext cx="5126400" cy="2779200"/>
          </a:xfrm>
        </p:spPr>
        <p:txBody>
          <a:bodyPr anchor="ctr" anchorCtr="0"/>
          <a:lstStyle>
            <a:lvl1pPr>
              <a:defRPr sz="3600" cap="all" baseline="0">
                <a:solidFill>
                  <a:schemeClr val="bg1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</a:defRPr>
            </a:lvl1pPr>
          </a:lstStyle>
          <a:p>
            <a:pPr lvl="0"/>
            <a:r>
              <a:rPr lang="en-US" dirty="0"/>
              <a:t>Short bold statement or question</a:t>
            </a:r>
          </a:p>
        </p:txBody>
      </p:sp>
    </p:spTree>
    <p:extLst>
      <p:ext uri="{BB962C8B-B14F-4D97-AF65-F5344CB8AC3E}">
        <p14:creationId xmlns:p14="http://schemas.microsoft.com/office/powerpoint/2010/main" val="1002064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s Content Buil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831AAFE-6CED-4109-BDA9-3E7373693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900334"/>
            <a:ext cx="9144000" cy="243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31D98-C29F-43EF-BC92-28DA24911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2178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9E77BA-ABA5-40D4-BE74-8EADFC373992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8B608E-4607-4999-AE4B-0C9118D884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7B4F09-734D-4621-987E-BA1863287EF7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67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s Content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8DCEB8-E655-4DC8-BFC7-24C71752A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0334"/>
            <a:ext cx="9144000" cy="243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D6280-BD0C-4556-830F-1C0995675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20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B1D8B-6400-42E3-92E7-9EAB5157E733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7AC345-7FE4-41DB-A31B-DC67FCFE95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533061-8ED3-466D-82EB-205C5EDD7A76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1973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s Content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93A2065-925F-4744-8B00-E25CC9685D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4411"/>
            <a:ext cx="9144000" cy="239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6A5419-3C84-46B6-A237-AB8825F2DA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330"/>
            <a:ext cx="9144000" cy="220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E9A93F-B1F6-45F0-8E44-A0889CA7491E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B162D9-8E87-40C0-9E58-09E539F13F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D0974C-C710-421B-A86C-29CA6DA25FB2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9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Buil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5D99D-F06B-4417-8FF3-9782A706C3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1294AE-A281-46AB-9539-C90BA9C3254A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0FE86-AA7F-479C-927D-5398E1942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896E1A-46B6-441E-831F-0C83472FFC4B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53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s Content Le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C291AB7-40D0-4C9F-8EF1-5EFC3F8E36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" y="4907728"/>
            <a:ext cx="9144000" cy="235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83C9BE-11A7-49F9-B28F-D1AF02D3C0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61"/>
            <a:ext cx="9144000" cy="220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7981B-2AF6-40EC-AC2E-A2E955AD54A7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accent2"/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61F625-2FD1-482A-A381-F4730829B3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B82E15-6D89-48E8-B2F4-D2F004E2E105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64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ADB6-AE98-4A19-B4B6-1D5B037A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F2708-DF23-442B-93C5-947F15567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922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EE85B-F64E-41DC-87C2-A4DD6092E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1884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0C55D-0F99-429E-A70A-DFB8F7B8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CA337-4D49-46CB-8189-CA7F18F5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767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0A0F-BE51-4119-A570-5810C65FA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F5B6-4BC2-4CCE-9F9B-A1B4C4D3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E2F3-21C8-4E6F-A16B-B7E8EC55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31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4C87-AA3C-4A6B-A9BF-30F82B2EE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C2122-8DF6-4FFE-87EE-330DF45E9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42B1A-8DE3-4BAE-9415-B46127C6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B443-1E7C-4C5F-9D34-82BF31D60F4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9B0A3-3398-4C37-B05E-7696AF38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1BF65-6440-4CBA-BBF9-4FF867B07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1E3F-B7DC-43DD-8F28-9F13C1A77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5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uil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83225-1FA6-44E2-9542-AEAF192233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454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uil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-12225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247F9-AC8B-49FF-A1B8-ACD61B875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6427" y="-12225"/>
            <a:ext cx="2252742" cy="51557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3AE68-144F-4071-988F-7B4D7DCD5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3DCDB4-F6EA-48C3-BB2F-FD7ED68283E4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DAB49-BE7F-4463-B504-DFDB1D6A1853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207B4E-EDD0-4DE1-8D78-8298A1C15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EA0664-D2FB-4343-9A16-AD786525FCF7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824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 Linco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-12225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247F9-AC8B-49FF-A1B8-ACD61B875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6427" y="-12225"/>
            <a:ext cx="2252742" cy="5155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91C5B2-FEA4-48CB-B236-92A53578A7F7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3AE68-144F-4071-988F-7B4D7DCD5B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3DCDB4-F6EA-48C3-BB2F-FD7ED68283E4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73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4FCB7B-A562-49C4-86BA-C151EF54C4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" y="0"/>
            <a:ext cx="9142235" cy="5143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A21FE1-8935-4EE6-BE25-A18F50F53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492" y="841772"/>
            <a:ext cx="4869455" cy="1103310"/>
          </a:xfrm>
        </p:spPr>
        <p:txBody>
          <a:bodyPr anchor="b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A4ED0-232F-4702-AAF8-13039CDC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0492" y="2080617"/>
            <a:ext cx="4869455" cy="32106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0EADB2-8049-4B88-B291-FF8AE3FC6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2160" y="4582402"/>
            <a:ext cx="1666657" cy="23458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234D9-1F89-4689-89BA-C77F9BF70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0492" y="2423609"/>
            <a:ext cx="4869455" cy="374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60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3234F-3BF8-4D13-989F-786F354DB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B56F9-C0F9-42F9-96CC-88C6B5228E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A5BEF9-A786-41A3-85F8-520ABB7A1414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B3131-4AE1-46F4-BE16-BCCDBEFD7358}"/>
              </a:ext>
            </a:extLst>
          </p:cNvPr>
          <p:cNvCxnSpPr/>
          <p:nvPr userDrawn="1"/>
        </p:nvCxnSpPr>
        <p:spPr>
          <a:xfrm>
            <a:off x="361552" y="976585"/>
            <a:ext cx="630517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A3F127-F10E-4660-AA15-4ED26658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268038"/>
          </a:xfrm>
        </p:spPr>
        <p:txBody>
          <a:bodyPr/>
          <a:lstStyle>
            <a:lvl1pPr marL="169863" indent="-169863">
              <a:spcBef>
                <a:spcPts val="18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1450">
              <a:defRPr sz="1400">
                <a:solidFill>
                  <a:schemeClr val="tx1">
                    <a:lumMod val="75000"/>
                  </a:schemeClr>
                </a:solidFill>
              </a:defRPr>
            </a:lvl2pPr>
            <a:lvl3pPr marL="801688" indent="-171450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CA772-18F2-4BB4-BA92-360D6628E3AF}"/>
              </a:ext>
            </a:extLst>
          </p:cNvPr>
          <p:cNvSpPr txBox="1"/>
          <p:nvPr userDrawn="1"/>
        </p:nvSpPr>
        <p:spPr>
          <a:xfrm>
            <a:off x="361553" y="550258"/>
            <a:ext cx="51343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n-lt"/>
                <a:ea typeface="Lato Light" panose="020F0302020204030203" pitchFamily="34" charset="0"/>
                <a:cs typeface="Lato Light" panose="020F030202020403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9467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g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08190-D13E-4D14-9651-D9956759C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3234F-3BF8-4D13-989F-786F354DB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0"/>
            <a:ext cx="2247900" cy="51435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1023E-3ED6-4EB6-BA08-CC69EB9EC0C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13992" y="1282305"/>
            <a:ext cx="6252730" cy="11763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C7F4-91DD-4EC4-AC14-1F98815A7594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13992" y="2597678"/>
            <a:ext cx="6252730" cy="551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615-CF6C-418C-A2F8-8AF5B0A38D9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BDDE4-075D-4337-BEBB-166C4FA55F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56183B-2684-4C69-9D93-16F0FE4DCE34}"/>
              </a:ext>
            </a:extLst>
          </p:cNvPr>
          <p:cNvCxnSpPr/>
          <p:nvPr userDrawn="1"/>
        </p:nvCxnSpPr>
        <p:spPr>
          <a:xfrm>
            <a:off x="410590" y="2511470"/>
            <a:ext cx="6305170" cy="0"/>
          </a:xfrm>
          <a:prstGeom prst="line">
            <a:avLst/>
          </a:prstGeom>
          <a:ln w="6350" cmpd="sng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B56F9-C0F9-42F9-96CC-88C6B5228E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0575" y="4947567"/>
            <a:ext cx="525333" cy="14568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A5BEF9-A786-41A3-85F8-520ABB7A1414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A62050-C9D2-42AF-A908-A55B6161F3DD}"/>
              </a:ext>
            </a:extLst>
          </p:cNvPr>
          <p:cNvCxnSpPr/>
          <p:nvPr userDrawn="1"/>
        </p:nvCxnSpPr>
        <p:spPr>
          <a:xfrm>
            <a:off x="383095" y="1068750"/>
            <a:ext cx="8377810" cy="0"/>
          </a:xfrm>
          <a:prstGeom prst="line">
            <a:avLst/>
          </a:prstGeom>
          <a:ln w="6350" cmpd="sng">
            <a:solidFill>
              <a:schemeClr val="bg1">
                <a:lumMod val="85000"/>
              </a:schemeClr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4571B-6D02-4A53-B190-DE523E9792EC}"/>
              </a:ext>
            </a:extLst>
          </p:cNvPr>
          <p:cNvSpPr txBox="1"/>
          <p:nvPr userDrawn="1"/>
        </p:nvSpPr>
        <p:spPr>
          <a:xfrm>
            <a:off x="371226" y="4950680"/>
            <a:ext cx="2214880" cy="9695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700" b="0" i="0" dirty="0">
                <a:solidFill>
                  <a:schemeClr val="bg1">
                    <a:lumMod val="65000"/>
                  </a:schemeClr>
                </a:solidFill>
                <a:latin typeface="Lato" charset="0"/>
                <a:ea typeface="Lato" charset="0"/>
                <a:cs typeface="Lato" charset="0"/>
              </a:rPr>
              <a:t>© 2018 Juniper Networks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740587-8E63-4DFE-9AF5-EE9B927E84A9}"/>
              </a:ext>
            </a:extLst>
          </p:cNvPr>
          <p:cNvSpPr/>
          <p:nvPr userDrawn="1"/>
        </p:nvSpPr>
        <p:spPr>
          <a:xfrm>
            <a:off x="0" y="0"/>
            <a:ext cx="9144000" cy="66675"/>
          </a:xfrm>
          <a:prstGeom prst="rect">
            <a:avLst/>
          </a:prstGeom>
          <a:solidFill>
            <a:srgbClr val="8FAD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D9FEAA-0417-4083-9EF0-5FDA88579A7E}"/>
              </a:ext>
            </a:extLst>
          </p:cNvPr>
          <p:cNvCxnSpPr/>
          <p:nvPr userDrawn="1"/>
        </p:nvCxnSpPr>
        <p:spPr>
          <a:xfrm>
            <a:off x="383095" y="4902487"/>
            <a:ext cx="8377810" cy="0"/>
          </a:xfrm>
          <a:prstGeom prst="line">
            <a:avLst/>
          </a:prstGeom>
          <a:ln w="6350" cmpd="sng">
            <a:solidFill>
              <a:srgbClr val="8FAD15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9BD9F-EB35-416C-A36A-048D2DF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26" y="295421"/>
            <a:ext cx="8438572" cy="6423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B1A5-CCD1-4F18-B737-A7EC38F8D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94" y="1203757"/>
            <a:ext cx="8426703" cy="20468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1E9B6-E82A-4D65-AA2F-AB531794E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98379" y="4979094"/>
            <a:ext cx="1363117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7B898-94D5-41BD-8344-6A4203503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9467" y="4960629"/>
            <a:ext cx="245555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700">
                <a:solidFill>
                  <a:schemeClr val="accent1"/>
                </a:solidFill>
              </a:defRPr>
            </a:lvl1pPr>
          </a:lstStyle>
          <a:p>
            <a:fld id="{911CAEDA-F13C-43B4-B3A8-D3983B7456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D0EF52-4213-413D-AC17-D7B7B08F619E}"/>
              </a:ext>
            </a:extLst>
          </p:cNvPr>
          <p:cNvCxnSpPr/>
          <p:nvPr userDrawn="1"/>
        </p:nvCxnSpPr>
        <p:spPr>
          <a:xfrm>
            <a:off x="8471220" y="4947567"/>
            <a:ext cx="0" cy="13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DC55FA-CAD4-44ED-8FE8-B532D9D45D7C}"/>
              </a:ext>
            </a:extLst>
          </p:cNvPr>
          <p:cNvGrpSpPr/>
          <p:nvPr userDrawn="1"/>
        </p:nvGrpSpPr>
        <p:grpSpPr>
          <a:xfrm>
            <a:off x="7791964" y="4944673"/>
            <a:ext cx="523943" cy="143933"/>
            <a:chOff x="1855788" y="3378201"/>
            <a:chExt cx="3709987" cy="1019175"/>
          </a:xfrm>
          <a:solidFill>
            <a:schemeClr val="bg2">
              <a:lumMod val="10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28325C0-29E5-4B68-9CAD-B1E00E29EA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27DAAFCF-EBBB-40B1-A4E9-BD28A752C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16A8744-DF49-401D-91E1-6B9DACAC8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065924E-3C4C-40E8-A61D-8795FCEC4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AF69FF3-7959-4A54-A9FB-9C5840723D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9D13606-871E-4901-89B0-5C3B55A97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27E6C4DA-CA2E-4D2F-955D-9AD1AF6D2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C74F658-4046-43D7-821E-B57E1764A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02C543C-0B72-482A-81C3-40109F6C0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F467010-8FDA-4A2D-9686-3EE6030767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12681F6-4BBB-445D-834F-A0B7158FF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6">
              <a:extLst>
                <a:ext uri="{FF2B5EF4-FFF2-40B4-BE49-F238E27FC236}">
                  <a16:creationId xmlns:a16="http://schemas.microsoft.com/office/drawing/2014/main" id="{399A461A-9060-41DA-9839-4ECF67A7FF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263C464E-C18C-4330-8F6A-E817C9584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BA3EDC79-511C-483A-AE43-8F87F1634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DE9FEF45-3930-476F-AA2F-C96BD95155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24DBCB1-1B70-473A-83D4-52B6E2D32B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EF3D6A59-1A3E-4EA6-987D-D03885F302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MSIPCMContentMarking" descr="{&quot;HashCode&quot;:817091896,&quot;Placement&quot;:&quot;Footer&quot;}">
            <a:extLst>
              <a:ext uri="{FF2B5EF4-FFF2-40B4-BE49-F238E27FC236}">
                <a16:creationId xmlns:a16="http://schemas.microsoft.com/office/drawing/2014/main" id="{4E757168-9632-4151-8247-A16EFA669B97}"/>
              </a:ext>
            </a:extLst>
          </p:cNvPr>
          <p:cNvSpPr txBox="1"/>
          <p:nvPr userDrawn="1"/>
        </p:nvSpPr>
        <p:spPr>
          <a:xfrm>
            <a:off x="3984292" y="4932427"/>
            <a:ext cx="1175415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Juniper 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43750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6" r:id="rId2"/>
    <p:sldLayoutId id="2147483724" r:id="rId3"/>
    <p:sldLayoutId id="2147483739" r:id="rId4"/>
    <p:sldLayoutId id="2147483744" r:id="rId5"/>
    <p:sldLayoutId id="2147483757" r:id="rId6"/>
    <p:sldLayoutId id="2147483689" r:id="rId7"/>
    <p:sldLayoutId id="2147483699" r:id="rId8"/>
    <p:sldLayoutId id="2147483758" r:id="rId9"/>
    <p:sldLayoutId id="2147483708" r:id="rId10"/>
    <p:sldLayoutId id="2147483710" r:id="rId11"/>
    <p:sldLayoutId id="2147483767" r:id="rId12"/>
    <p:sldLayoutId id="2147483709" r:id="rId13"/>
    <p:sldLayoutId id="2147483711" r:id="rId14"/>
    <p:sldLayoutId id="2147483759" r:id="rId15"/>
    <p:sldLayoutId id="2147483741" r:id="rId16"/>
    <p:sldLayoutId id="2147483746" r:id="rId17"/>
    <p:sldLayoutId id="2147483760" r:id="rId18"/>
    <p:sldLayoutId id="2147483692" r:id="rId19"/>
    <p:sldLayoutId id="2147483693" r:id="rId20"/>
    <p:sldLayoutId id="2147483752" r:id="rId21"/>
    <p:sldLayoutId id="2147483747" r:id="rId22"/>
    <p:sldLayoutId id="2147483718" r:id="rId23"/>
    <p:sldLayoutId id="2147483751" r:id="rId24"/>
    <p:sldLayoutId id="2147483755" r:id="rId25"/>
    <p:sldLayoutId id="2147483765" r:id="rId26"/>
    <p:sldLayoutId id="2147483728" r:id="rId27"/>
    <p:sldLayoutId id="2147483696" r:id="rId28"/>
    <p:sldLayoutId id="2147483712" r:id="rId29"/>
    <p:sldLayoutId id="2147483715" r:id="rId30"/>
    <p:sldLayoutId id="2147483702" r:id="rId31"/>
    <p:sldLayoutId id="2147483768" r:id="rId32"/>
    <p:sldLayoutId id="2147483769" r:id="rId3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kern="1200" cap="all" baseline="0">
          <a:solidFill>
            <a:schemeClr val="accent1"/>
          </a:solidFill>
          <a:latin typeface="+mn-lt"/>
          <a:ea typeface="Lato Light" panose="020F0302020204030203" pitchFamily="34" charset="0"/>
          <a:cs typeface="Lato Light" panose="020F0302020204030203" pitchFamily="34" charset="0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4488" indent="-171450" algn="l" defTabSz="685800" rtl="0" eaLnBrk="1" latinLnBrk="0" hangingPunct="1">
        <a:lnSpc>
          <a:spcPct val="95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5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9963" indent="-171450" algn="l" defTabSz="685800" rtl="0" eaLnBrk="1" latinLnBrk="0" hangingPunct="1">
        <a:lnSpc>
          <a:spcPct val="95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038" indent="-171450" algn="l" defTabSz="685800" rtl="0" eaLnBrk="1" latinLnBrk="0" hangingPunct="1">
        <a:lnSpc>
          <a:spcPct val="95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orient="horz" pos="132" userDrawn="1">
          <p15:clr>
            <a:srgbClr val="F26B43"/>
          </p15:clr>
        </p15:guide>
        <p15:guide id="3" pos="4344" userDrawn="1">
          <p15:clr>
            <a:srgbClr val="F26B43"/>
          </p15:clr>
        </p15:guide>
        <p15:guide id="4" orient="horz" pos="3107" userDrawn="1">
          <p15:clr>
            <a:srgbClr val="F26B43"/>
          </p15:clr>
        </p15:guide>
        <p15:guide id="5" pos="2885" userDrawn="1">
          <p15:clr>
            <a:srgbClr val="F26B43"/>
          </p15:clr>
        </p15:guide>
        <p15:guide id="6" orient="horz" pos="16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git-hk.jnpr.net/jackytsui/aws-vsrx-ipsec-ha/tree/master/vSRXconfig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git-hk.jnpr.net/jackytsui/aws-vsrx-ipsec-ha/blob/master/routeChange.py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3" Type="http://schemas.openxmlformats.org/officeDocument/2006/relationships/customXml" Target="../ink/ink1.xml"/><Relationship Id="rId7" Type="http://schemas.openxmlformats.org/officeDocument/2006/relationships/image" Target="../media/image24.png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" Type="http://schemas.openxmlformats.org/officeDocument/2006/relationships/image" Target="../media/image22.tiff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4" Type="http://schemas.openxmlformats.org/officeDocument/2006/relationships/image" Target="../media/image23.png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3.jp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3.jp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3.jp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it-hk.jnpr.net/jackytsui/aws-vsrx-ipsec-ha" TargetMode="External"/><Relationship Id="rId2" Type="http://schemas.openxmlformats.org/officeDocument/2006/relationships/hyperlink" Target="https://drive.google.com/open?id=1w8zJaqAa-b_mqv4CNXRkK8JT-uKlbs6d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A5662-700B-4BE5-9A4C-FDF59C348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IPSec Redundancy solution in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BF221-40B3-46A0-A2B5-B922554F9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 and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FD87D-ED47-4116-AA78-2B581A333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2019</a:t>
            </a:r>
          </a:p>
        </p:txBody>
      </p:sp>
    </p:spTree>
    <p:extLst>
      <p:ext uri="{BB962C8B-B14F-4D97-AF65-F5344CB8AC3E}">
        <p14:creationId xmlns:p14="http://schemas.microsoft.com/office/powerpoint/2010/main" val="133596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BBEED7-F992-439C-8F55-90A12EDEB681}"/>
              </a:ext>
            </a:extLst>
          </p:cNvPr>
          <p:cNvSpPr/>
          <p:nvPr/>
        </p:nvSpPr>
        <p:spPr>
          <a:xfrm>
            <a:off x="1452716" y="3025264"/>
            <a:ext cx="5368413" cy="1745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                                                                                                           </a:t>
            </a:r>
            <a:r>
              <a:rPr lang="en-US" sz="1013" dirty="0" err="1"/>
              <a:t>onPrem</a:t>
            </a:r>
            <a:r>
              <a:rPr lang="en-US" sz="1013" dirty="0"/>
              <a:t>: 192.167.0.0/16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41041B-CEF8-42FF-96A0-9CD0DA88C527}"/>
              </a:ext>
            </a:extLst>
          </p:cNvPr>
          <p:cNvSpPr/>
          <p:nvPr/>
        </p:nvSpPr>
        <p:spPr>
          <a:xfrm>
            <a:off x="1452716" y="243349"/>
            <a:ext cx="5368413" cy="2328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                                                                                                            </a:t>
            </a:r>
            <a:r>
              <a:rPr lang="en-US" sz="1013" dirty="0" err="1"/>
              <a:t>demoVPC</a:t>
            </a:r>
            <a:r>
              <a:rPr lang="en-US" sz="1013" dirty="0"/>
              <a:t>: 192.168.0.0/16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47158-B024-4B21-9EBB-7428A884BABF}"/>
              </a:ext>
            </a:extLst>
          </p:cNvPr>
          <p:cNvSpPr/>
          <p:nvPr/>
        </p:nvSpPr>
        <p:spPr>
          <a:xfrm>
            <a:off x="2466668" y="3117441"/>
            <a:ext cx="3004984" cy="40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vsrx0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79245B-2810-454A-8485-2C71C7F7A1A0}"/>
              </a:ext>
            </a:extLst>
          </p:cNvPr>
          <p:cNvSpPr/>
          <p:nvPr/>
        </p:nvSpPr>
        <p:spPr>
          <a:xfrm>
            <a:off x="3181042" y="4065023"/>
            <a:ext cx="1576234" cy="40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VM0</a:t>
            </a:r>
          </a:p>
          <a:p>
            <a:pPr algn="ctr"/>
            <a:r>
              <a:rPr lang="en-US" sz="1013" dirty="0"/>
              <a:t>192.167.102.x/24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8D5B06-77ED-4E27-9BFB-666A040ACD9A}"/>
              </a:ext>
            </a:extLst>
          </p:cNvPr>
          <p:cNvSpPr/>
          <p:nvPr/>
        </p:nvSpPr>
        <p:spPr>
          <a:xfrm>
            <a:off x="3255707" y="372398"/>
            <a:ext cx="1576234" cy="407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VM1</a:t>
            </a:r>
          </a:p>
          <a:p>
            <a:pPr algn="ctr"/>
            <a:r>
              <a:rPr lang="en-US" sz="1013" dirty="0"/>
              <a:t>192.168.30.x/24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257226-78E4-40C2-9CCB-49A50F3AC741}"/>
              </a:ext>
            </a:extLst>
          </p:cNvPr>
          <p:cNvSpPr/>
          <p:nvPr/>
        </p:nvSpPr>
        <p:spPr>
          <a:xfrm>
            <a:off x="1629697" y="1779025"/>
            <a:ext cx="2027903" cy="348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vsrx1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BFF0B-C16D-4C5A-9CB5-4FAE168AB8E9}"/>
              </a:ext>
            </a:extLst>
          </p:cNvPr>
          <p:cNvSpPr/>
          <p:nvPr/>
        </p:nvSpPr>
        <p:spPr>
          <a:xfrm>
            <a:off x="4572001" y="1779024"/>
            <a:ext cx="2027903" cy="348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vsrx2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6359DD-DC28-4571-A124-4BADCAC70A7E}"/>
              </a:ext>
            </a:extLst>
          </p:cNvPr>
          <p:cNvSpPr/>
          <p:nvPr/>
        </p:nvSpPr>
        <p:spPr>
          <a:xfrm>
            <a:off x="3275063" y="1064650"/>
            <a:ext cx="1576234" cy="348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AWS Route Table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6FEA3B-7B9C-4F2D-A0BB-B8FE47435B1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853814" y="1413079"/>
            <a:ext cx="1209366" cy="365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C8DBE2-C939-4AE8-9B85-33ECA5AAF9E0}"/>
              </a:ext>
            </a:extLst>
          </p:cNvPr>
          <p:cNvCxnSpPr>
            <a:cxnSpLocks/>
          </p:cNvCxnSpPr>
          <p:nvPr/>
        </p:nvCxnSpPr>
        <p:spPr>
          <a:xfrm>
            <a:off x="4063180" y="1422297"/>
            <a:ext cx="1283111" cy="35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B67E0F-3782-4920-80FC-492CA0568F1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643649" y="2127454"/>
            <a:ext cx="1325510" cy="98998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95F22-8AD1-4C22-B9DA-1DE2EA90C6FB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3969160" y="2145889"/>
            <a:ext cx="1616793" cy="97155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E3916D-4D6E-4A55-915A-FBA340DAA9CC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4043824" y="779822"/>
            <a:ext cx="19356" cy="284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CE0E0B-8FD2-4158-A679-745C1143D2F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69159" y="3524865"/>
            <a:ext cx="1" cy="54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60F74A-C8AE-4B09-921D-13B3620E714A}"/>
              </a:ext>
            </a:extLst>
          </p:cNvPr>
          <p:cNvSpPr txBox="1"/>
          <p:nvPr/>
        </p:nvSpPr>
        <p:spPr>
          <a:xfrm>
            <a:off x="654206" y="2105580"/>
            <a:ext cx="269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ge-0/0/0: 192.168.11.x/24</a:t>
            </a:r>
          </a:p>
          <a:p>
            <a:r>
              <a:rPr lang="en-US" sz="1200" dirty="0"/>
              <a:t>st0.0: 10.1.1.1/24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839427-2BAC-49E9-ACC8-71888149BC89}"/>
              </a:ext>
            </a:extLst>
          </p:cNvPr>
          <p:cNvSpPr txBox="1"/>
          <p:nvPr/>
        </p:nvSpPr>
        <p:spPr>
          <a:xfrm>
            <a:off x="5392379" y="2118237"/>
            <a:ext cx="3097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ge-0/0/0: 192.168.21.x/24</a:t>
            </a:r>
          </a:p>
          <a:p>
            <a:r>
              <a:rPr lang="en-US" sz="1200" dirty="0"/>
              <a:t>st0.0: 10.2.2.1/24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C07344-A99B-4BAC-9D4F-FC5287A41711}"/>
              </a:ext>
            </a:extLst>
          </p:cNvPr>
          <p:cNvSpPr txBox="1"/>
          <p:nvPr/>
        </p:nvSpPr>
        <p:spPr>
          <a:xfrm>
            <a:off x="5399752" y="1507632"/>
            <a:ext cx="2822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ge-0/0/1: 192.168.22.x/24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FCA7BD-B285-448E-8CB5-C034F449E4AD}"/>
              </a:ext>
            </a:extLst>
          </p:cNvPr>
          <p:cNvSpPr txBox="1"/>
          <p:nvPr/>
        </p:nvSpPr>
        <p:spPr>
          <a:xfrm>
            <a:off x="490654" y="1519825"/>
            <a:ext cx="2784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ge-0/0/1: 192.168.12.x/24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21B115-E78E-45BF-805B-8EBBB2A7AF29}"/>
              </a:ext>
            </a:extLst>
          </p:cNvPr>
          <p:cNvSpPr txBox="1"/>
          <p:nvPr/>
        </p:nvSpPr>
        <p:spPr>
          <a:xfrm>
            <a:off x="2064774" y="2631666"/>
            <a:ext cx="480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st0.0: 10.1.1.254/24                                st0.1: 10.2.2.254/24</a:t>
            </a:r>
          </a:p>
          <a:p>
            <a:r>
              <a:rPr lang="en-US" sz="1200" dirty="0"/>
              <a:t>                                     ge-0/0/0: 192.167.101.x/24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E94D7E-DAE6-45AF-B19B-7E9296A06C3F}"/>
              </a:ext>
            </a:extLst>
          </p:cNvPr>
          <p:cNvSpPr txBox="1"/>
          <p:nvPr/>
        </p:nvSpPr>
        <p:spPr>
          <a:xfrm>
            <a:off x="3006368" y="3500778"/>
            <a:ext cx="2339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ge-0/0/1: 192.167.102.x/24</a:t>
            </a:r>
          </a:p>
        </p:txBody>
      </p:sp>
    </p:spTree>
    <p:extLst>
      <p:ext uri="{BB962C8B-B14F-4D97-AF65-F5344CB8AC3E}">
        <p14:creationId xmlns:p14="http://schemas.microsoft.com/office/powerpoint/2010/main" val="316915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42545"/>
          </a:xfrm>
        </p:spPr>
        <p:txBody>
          <a:bodyPr/>
          <a:lstStyle/>
          <a:p>
            <a:r>
              <a:rPr lang="en-US" dirty="0"/>
              <a:t>1. Create VPCs. </a:t>
            </a:r>
            <a:r>
              <a:rPr lang="en-US" dirty="0" err="1"/>
              <a:t>onPremVPC</a:t>
            </a:r>
            <a:r>
              <a:rPr lang="en-US" dirty="0"/>
              <a:t> simulates On-prem lab.</a:t>
            </a:r>
          </a:p>
        </p:txBody>
      </p:sp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3EF514-68AC-4DFE-B6F9-B81177D1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84" y="1812333"/>
            <a:ext cx="7917631" cy="20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4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42545"/>
          </a:xfrm>
        </p:spPr>
        <p:txBody>
          <a:bodyPr/>
          <a:lstStyle/>
          <a:p>
            <a:r>
              <a:rPr lang="en-US" dirty="0"/>
              <a:t>2. Create Subnets.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2A8058-8ECF-4786-86A6-9FD90043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4" y="1678974"/>
            <a:ext cx="8426703" cy="284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42545"/>
          </a:xfrm>
        </p:spPr>
        <p:txBody>
          <a:bodyPr/>
          <a:lstStyle/>
          <a:p>
            <a:r>
              <a:rPr lang="en-US" dirty="0"/>
              <a:t>3. Create Internet Gateways.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0CE36D-3397-46FE-B595-9D1782A9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07" y="1812333"/>
            <a:ext cx="6523285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7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42545"/>
          </a:xfrm>
        </p:spPr>
        <p:txBody>
          <a:bodyPr/>
          <a:lstStyle/>
          <a:p>
            <a:r>
              <a:rPr lang="en-US" dirty="0"/>
              <a:t>4. Create Security Group.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0A05AD-A2E5-42DC-A865-6B472EC3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3" y="1419061"/>
            <a:ext cx="8289437" cy="15261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7A029C-470B-4256-8F31-335D3871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96" y="3160509"/>
            <a:ext cx="4259072" cy="143024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4FF991-F6CF-4C8B-A615-CFCEF5949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136" y="3244057"/>
            <a:ext cx="3756331" cy="12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3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42545"/>
          </a:xfrm>
        </p:spPr>
        <p:txBody>
          <a:bodyPr/>
          <a:lstStyle/>
          <a:p>
            <a:r>
              <a:rPr lang="en-US" dirty="0"/>
              <a:t>5. Create Key Pair.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BFE6A1-92B6-4C92-A295-03AF106A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1" y="1798253"/>
            <a:ext cx="7826418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76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42545"/>
          </a:xfrm>
        </p:spPr>
        <p:txBody>
          <a:bodyPr/>
          <a:lstStyle/>
          <a:p>
            <a:r>
              <a:rPr lang="en-US" dirty="0"/>
              <a:t>6. Launch Instances.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F2DCD6-09AF-4497-B2CC-378F5278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32" y="1811405"/>
            <a:ext cx="6401355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43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42545"/>
          </a:xfrm>
        </p:spPr>
        <p:txBody>
          <a:bodyPr/>
          <a:lstStyle/>
          <a:p>
            <a:r>
              <a:rPr lang="en-US" dirty="0"/>
              <a:t>7. Add Network Interfaces. Disable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dest</a:t>
            </a:r>
            <a:r>
              <a:rPr lang="en-US" dirty="0"/>
              <a:t> check in </a:t>
            </a:r>
            <a:r>
              <a:rPr lang="en-US" dirty="0" err="1"/>
              <a:t>ge</a:t>
            </a:r>
            <a:r>
              <a:rPr lang="en-US" dirty="0"/>
              <a:t>-interfaces.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3C390A-4E2D-4B5B-A7AD-94D45801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04" y="1546302"/>
            <a:ext cx="6898592" cy="30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4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42545"/>
          </a:xfrm>
        </p:spPr>
        <p:txBody>
          <a:bodyPr/>
          <a:lstStyle/>
          <a:p>
            <a:r>
              <a:rPr lang="en-US" dirty="0"/>
              <a:t>8. Create Route Tables.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9303FD-A798-4B6D-AD8E-8566FA76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85" y="1142536"/>
            <a:ext cx="6619727" cy="1274035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2673BBD-B8A3-456D-8BDF-6C5D84ACB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975500"/>
              </p:ext>
            </p:extLst>
          </p:nvPr>
        </p:nvGraphicFramePr>
        <p:xfrm>
          <a:off x="620986" y="2925147"/>
          <a:ext cx="8076964" cy="1897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22">
                  <a:extLst>
                    <a:ext uri="{9D8B030D-6E8A-4147-A177-3AD203B41FA5}">
                      <a16:colId xmlns:a16="http://schemas.microsoft.com/office/drawing/2014/main" val="1169918905"/>
                    </a:ext>
                  </a:extLst>
                </a:gridCol>
                <a:gridCol w="2687985">
                  <a:extLst>
                    <a:ext uri="{9D8B030D-6E8A-4147-A177-3AD203B41FA5}">
                      <a16:colId xmlns:a16="http://schemas.microsoft.com/office/drawing/2014/main" val="322883973"/>
                    </a:ext>
                  </a:extLst>
                </a:gridCol>
                <a:gridCol w="2696657">
                  <a:extLst>
                    <a:ext uri="{9D8B030D-6E8A-4147-A177-3AD203B41FA5}">
                      <a16:colId xmlns:a16="http://schemas.microsoft.com/office/drawing/2014/main" val="4213394087"/>
                    </a:ext>
                  </a:extLst>
                </a:gridCol>
              </a:tblGrid>
              <a:tr h="242427">
                <a:tc>
                  <a:txBody>
                    <a:bodyPr/>
                    <a:lstStyle/>
                    <a:p>
                      <a:r>
                        <a:rPr lang="en-US" sz="1100"/>
                        <a:t>Route Table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Subnet Associations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472310"/>
                  </a:ext>
                </a:extLst>
              </a:tr>
              <a:tr h="393943">
                <a:tc>
                  <a:txBody>
                    <a:bodyPr/>
                    <a:lstStyle/>
                    <a:p>
                      <a:r>
                        <a:rPr lang="en-US" sz="1100" dirty="0" err="1"/>
                        <a:t>onPremRouteServer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0.0.0.0/0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igw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192.168.30.0/24 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vsrx0ge001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192.167.102.0/24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95442"/>
                  </a:ext>
                </a:extLst>
              </a:tr>
              <a:tr h="338118">
                <a:tc>
                  <a:txBody>
                    <a:bodyPr/>
                    <a:lstStyle/>
                    <a:p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onPremRouteFW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0.0.0.0/0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igw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192.167.100.0/24, 192.167.101.0/24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442091"/>
                  </a:ext>
                </a:extLst>
              </a:tr>
              <a:tr h="242427">
                <a:tc>
                  <a:txBody>
                    <a:bodyPr/>
                    <a:lstStyle/>
                    <a:p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demoRouteServer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192.168.30.0/24 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vsrx1ge001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192.168.30.0/24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3152"/>
                  </a:ext>
                </a:extLst>
              </a:tr>
              <a:tr h="614759">
                <a:tc>
                  <a:txBody>
                    <a:bodyPr/>
                    <a:lstStyle/>
                    <a:p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demoRouteFW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0.0.0.0/0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igw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192.168.10.0/24, 192.168.11.0/24, 192.168.20.0/24, 192.168.21.0/24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242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075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19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242077"/>
          </a:xfrm>
        </p:spPr>
        <p:txBody>
          <a:bodyPr/>
          <a:lstStyle/>
          <a:p>
            <a:r>
              <a:rPr lang="en-US" dirty="0"/>
              <a:t>9. Assign Elastic IP to fxp0 of </a:t>
            </a:r>
            <a:r>
              <a:rPr lang="en-US" dirty="0" err="1"/>
              <a:t>vSRXs</a:t>
            </a:r>
            <a:r>
              <a:rPr lang="en-US" dirty="0"/>
              <a:t>. Use the IPs to access </a:t>
            </a:r>
            <a:r>
              <a:rPr lang="en-US" dirty="0" err="1"/>
              <a:t>vSRXs</a:t>
            </a:r>
            <a:r>
              <a:rPr lang="en-US" dirty="0"/>
              <a:t> for configuration.</a:t>
            </a:r>
          </a:p>
          <a:p>
            <a:r>
              <a:rPr lang="en-US" dirty="0">
                <a:hlinkClick r:id="rId2"/>
              </a:rPr>
              <a:t>http://git-hk.jnpr.net/jackytsui/aws-vsrx-ipsec-ha/tree/master/vSRXconfig</a:t>
            </a:r>
            <a:endParaRPr lang="en-US" dirty="0"/>
          </a:p>
          <a:p>
            <a:r>
              <a:rPr lang="en-US" dirty="0"/>
              <a:t>10. Change the associations of the Elastic IP to ge-0/0/0.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BA5B3-843D-4E2D-9891-02A3A78C0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3" y="2248456"/>
            <a:ext cx="8359864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C7E6E-96F2-ED46-98F3-C52B2A61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A556-E94D-104B-AAB9-F1442E70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2" y="1426362"/>
            <a:ext cx="6065987" cy="3026692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Design Principles/Considerations</a:t>
            </a:r>
          </a:p>
          <a:p>
            <a:r>
              <a:rPr lang="en-US" dirty="0"/>
              <a:t>Failover Factors</a:t>
            </a:r>
          </a:p>
          <a:p>
            <a:r>
              <a:rPr lang="en-US" dirty="0"/>
              <a:t>Failover Mechanism</a:t>
            </a:r>
          </a:p>
          <a:p>
            <a:r>
              <a:rPr lang="en-US" dirty="0"/>
              <a:t>Demo </a:t>
            </a:r>
          </a:p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1081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608576"/>
          </a:xfrm>
        </p:spPr>
        <p:txBody>
          <a:bodyPr/>
          <a:lstStyle/>
          <a:p>
            <a:r>
              <a:rPr lang="en-US" dirty="0"/>
              <a:t>11. Create Lambda function: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http://git-hk.jnpr.net/jackytsui/aws-vsrx-ipsec-ha/blob/master/routeChange.py</a:t>
            </a:r>
            <a:r>
              <a:rPr lang="en-US" dirty="0"/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CE2BC2-4BEC-4DB2-BA9C-3558EEF8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90" y="1969368"/>
            <a:ext cx="6095999" cy="28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13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911F-9368-4056-BDB6-FD0A9808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C17E-F33A-4E72-891C-541E62C4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160B7D-F9AE-4838-9A8C-7D581A90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342545"/>
          </a:xfrm>
        </p:spPr>
        <p:txBody>
          <a:bodyPr/>
          <a:lstStyle/>
          <a:p>
            <a:r>
              <a:rPr lang="en-US" dirty="0"/>
              <a:t>12. Create CloudWatch rule.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6667BD-C853-4F7D-A47A-B1E2335F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35" y="1546302"/>
            <a:ext cx="8210471" cy="33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4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57335-ED93-4F43-BB14-4005E68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22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55568-642D-7C4D-AE2E-5F7B595B7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4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Statement: Redundancy in public cloud</a:t>
            </a:r>
            <a:endParaRPr lang="en-US" sz="15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736EA-FC68-6644-9ED9-7953AD192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26" y="2744014"/>
            <a:ext cx="8283827" cy="19172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IPsec redundancy with dual </a:t>
            </a:r>
            <a:r>
              <a:rPr lang="en-US" dirty="0" err="1"/>
              <a:t>vSRX</a:t>
            </a:r>
            <a:r>
              <a:rPr lang="en-US" dirty="0"/>
              <a:t> is one of the critical customer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Existing Chassis Cluster/ High Availability solutions rely on L2 layer for session-sync and data failover</a:t>
            </a:r>
          </a:p>
          <a:p>
            <a:pPr marL="630238" lvl="1" indent="-285750"/>
            <a:r>
              <a:rPr lang="en-US" sz="1400" dirty="0"/>
              <a:t>works well in on-prem scenarios where Network is under admin-control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clouds such as AWS, Azure, etc. do not support L2 traffic or Multicast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methods of session sync will not work in public cloud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577F8-CC03-684D-9FD4-E5BC67309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0" y="1151510"/>
            <a:ext cx="6266387" cy="12000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93B65B-B4B1-984F-B450-EA0AA4D702E2}"/>
                  </a:ext>
                </a:extLst>
              </p14:cNvPr>
              <p14:cNvContentPartPr/>
              <p14:nvPr/>
            </p14:nvContentPartPr>
            <p14:xfrm>
              <a:off x="6218113" y="247941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93B65B-B4B1-984F-B450-EA0AA4D702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8473" y="229977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A9183D-B0E8-7949-8626-7DCF2BD9EDA3}"/>
                  </a:ext>
                </a:extLst>
              </p14:cNvPr>
              <p14:cNvContentPartPr/>
              <p14:nvPr/>
            </p14:nvContentPartPr>
            <p14:xfrm>
              <a:off x="6235393" y="263313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A9183D-B0E8-7949-8626-7DCF2BD9ED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5393" y="245349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9A834B-6C8E-E345-9E3F-B2C42C78A227}"/>
                  </a:ext>
                </a:extLst>
              </p14:cNvPr>
              <p14:cNvContentPartPr/>
              <p14:nvPr/>
            </p14:nvContentPartPr>
            <p14:xfrm>
              <a:off x="6238633" y="2465014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9A834B-6C8E-E345-9E3F-B2C42C78A2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8633" y="228537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F48290-AD0D-1C48-9E7A-DF4B5D9DB60B}"/>
                  </a:ext>
                </a:extLst>
              </p14:cNvPr>
              <p14:cNvContentPartPr/>
              <p14:nvPr/>
            </p14:nvContentPartPr>
            <p14:xfrm>
              <a:off x="6235033" y="269829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F48290-AD0D-1C48-9E7A-DF4B5D9DB6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033" y="251865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B0D90D2-402D-C84A-AF6F-1CDDAF527423}"/>
                  </a:ext>
                </a:extLst>
              </p14:cNvPr>
              <p14:cNvContentPartPr/>
              <p14:nvPr/>
            </p14:nvContentPartPr>
            <p14:xfrm>
              <a:off x="6222073" y="248301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B0D90D2-402D-C84A-AF6F-1CDDAF5274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2073" y="230301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F866DA-B7F7-2847-93C7-CE63219797EF}"/>
                  </a:ext>
                </a:extLst>
              </p14:cNvPr>
              <p14:cNvContentPartPr/>
              <p14:nvPr/>
            </p14:nvContentPartPr>
            <p14:xfrm>
              <a:off x="6222073" y="248301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F866DA-B7F7-2847-93C7-CE63219797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2073" y="230301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5D69F62-AD4A-0046-B296-9A6C48E87033}"/>
                  </a:ext>
                </a:extLst>
              </p14:cNvPr>
              <p14:cNvContentPartPr/>
              <p14:nvPr/>
            </p14:nvContentPartPr>
            <p14:xfrm>
              <a:off x="6222073" y="248301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5D69F62-AD4A-0046-B296-9A6C48E870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2073" y="230301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53B4BA5-B3A9-D74B-8331-87EB378A52EE}"/>
                  </a:ext>
                </a:extLst>
              </p14:cNvPr>
              <p14:cNvContentPartPr/>
              <p14:nvPr/>
            </p14:nvContentPartPr>
            <p14:xfrm>
              <a:off x="6222073" y="2483014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53B4BA5-B3A9-D74B-8331-87EB378A52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2073" y="230301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48C772-A151-654A-A676-0B7FA6982D35}"/>
                  </a:ext>
                </a:extLst>
              </p14:cNvPr>
              <p14:cNvContentPartPr/>
              <p14:nvPr/>
            </p14:nvContentPartPr>
            <p14:xfrm>
              <a:off x="6222073" y="2483014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48C772-A151-654A-A676-0B7FA6982D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2073" y="230301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8E2ED53-829F-AF42-902B-A48D5533F7EA}"/>
                  </a:ext>
                </a:extLst>
              </p14:cNvPr>
              <p14:cNvContentPartPr/>
              <p14:nvPr/>
            </p14:nvContentPartPr>
            <p14:xfrm>
              <a:off x="6235393" y="267885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8E2ED53-829F-AF42-902B-A48D5533F7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753" y="249885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00F013-DD25-0049-8DE2-C4FBDEB4F29A}"/>
                  </a:ext>
                </a:extLst>
              </p14:cNvPr>
              <p14:cNvContentPartPr/>
              <p14:nvPr/>
            </p14:nvContentPartPr>
            <p14:xfrm>
              <a:off x="6235393" y="267885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00F013-DD25-0049-8DE2-C4FBDEB4F2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753" y="249885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A286BA-8661-9648-8D78-0F8D3B6FBCEF}"/>
                  </a:ext>
                </a:extLst>
              </p14:cNvPr>
              <p14:cNvContentPartPr/>
              <p14:nvPr/>
            </p14:nvContentPartPr>
            <p14:xfrm>
              <a:off x="6235393" y="267885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A286BA-8661-9648-8D78-0F8D3B6FBC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753" y="249885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6A8893F-2EE7-3649-B7B0-FC8A2509E562}"/>
                  </a:ext>
                </a:extLst>
              </p14:cNvPr>
              <p14:cNvContentPartPr/>
              <p14:nvPr/>
            </p14:nvContentPartPr>
            <p14:xfrm>
              <a:off x="6235393" y="267885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6A8893F-2EE7-3649-B7B0-FC8A2509E5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753" y="2498854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4AAADA-A1ED-FD47-8559-CFF5CA0FFA46}"/>
              </a:ext>
            </a:extLst>
          </p:cNvPr>
          <p:cNvSpPr txBox="1"/>
          <p:nvPr/>
        </p:nvSpPr>
        <p:spPr>
          <a:xfrm>
            <a:off x="3154911" y="2334209"/>
            <a:ext cx="2542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vSRX</a:t>
            </a:r>
            <a:r>
              <a:rPr lang="en-US" sz="1100" dirty="0"/>
              <a:t> Traditional HA solution using L2</a:t>
            </a:r>
          </a:p>
        </p:txBody>
      </p:sp>
    </p:spTree>
    <p:extLst>
      <p:ext uri="{BB962C8B-B14F-4D97-AF65-F5344CB8AC3E}">
        <p14:creationId xmlns:p14="http://schemas.microsoft.com/office/powerpoint/2010/main" val="202043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7140-4247-7F4B-A75B-02779538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Principles/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6675-153F-C141-AA85-B5BA0707C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3971726" cy="3500766"/>
          </a:xfrm>
        </p:spPr>
        <p:txBody>
          <a:bodyPr/>
          <a:lstStyle/>
          <a:p>
            <a:r>
              <a:rPr lang="en-US" dirty="0"/>
              <a:t>Offer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Tunnels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Firewall nodes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Zones/Geo-redundancy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Availability Networking:</a:t>
            </a:r>
          </a:p>
          <a:p>
            <a:pPr marL="630238" lvl="1" indent="-285750"/>
            <a:r>
              <a:rPr lang="en-US" dirty="0"/>
              <a:t>multiple VPN connections from on-prem to the cloud</a:t>
            </a:r>
          </a:p>
          <a:p>
            <a:pPr marL="630238" lvl="1" indent="-285750"/>
            <a:r>
              <a:rPr lang="en-US" dirty="0"/>
              <a:t>Dead-Peer-Detection and Routing </a:t>
            </a:r>
            <a:r>
              <a:rPr lang="en-US" dirty="0">
                <a:sym typeface="Wingdings" panose="05000000000000000000" pitchFamily="2" charset="2"/>
              </a:rPr>
              <a:t> H</a:t>
            </a:r>
            <a:r>
              <a:rPr lang="en-US" dirty="0"/>
              <a:t>eathy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42D56-C832-E540-9C82-FDEE3CB3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9ADF96-20A2-419D-98FC-6A6A98BE5D9E}"/>
              </a:ext>
            </a:extLst>
          </p:cNvPr>
          <p:cNvSpPr txBox="1">
            <a:spLocks/>
          </p:cNvSpPr>
          <p:nvPr/>
        </p:nvSpPr>
        <p:spPr>
          <a:xfrm>
            <a:off x="4789180" y="1203757"/>
            <a:ext cx="3971726" cy="35007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8" indent="-171450" algn="l" defTabSz="685800" rtl="0" eaLnBrk="1" latinLnBrk="0" hangingPunct="1">
              <a:lnSpc>
                <a:spcPct val="9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685800" rtl="0" eaLnBrk="1" latinLnBrk="0" hangingPunct="1">
              <a:lnSpc>
                <a:spcPct val="9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9963" indent="-171450" algn="l" defTabSz="685800" rtl="0" eaLnBrk="1" latinLnBrk="0" hangingPunct="1">
              <a:lnSpc>
                <a:spcPct val="9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171450" algn="l" defTabSz="685800" rtl="0" eaLnBrk="1" latinLnBrk="0" hangingPunct="1">
              <a:lnSpc>
                <a:spcPct val="95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Leverage AWS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CloudWatch for health-check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Lambda/Server-less compute</a:t>
            </a:r>
            <a:r>
              <a:rPr lang="en-IN" dirty="0"/>
              <a:t> </a:t>
            </a:r>
            <a:r>
              <a:rPr lang="en-US" dirty="0"/>
              <a:t>for VPC internal route change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Does not need any new effort from Engineering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effective</a:t>
            </a:r>
          </a:p>
          <a:p>
            <a:pPr marL="630238" lvl="1" indent="-285750"/>
            <a:r>
              <a:rPr lang="en-IN" dirty="0"/>
              <a:t>Lambda is free for first 1 million calls per month. It is unlikely our customers will need anything like 1 million calls in a month anyhow for this solution.</a:t>
            </a:r>
          </a:p>
          <a:p>
            <a:pPr marL="630238" lvl="1" indent="-285750"/>
            <a:r>
              <a:rPr lang="en-IN" dirty="0" err="1"/>
              <a:t>Cloudwatch</a:t>
            </a:r>
            <a:r>
              <a:rPr lang="en-IN" dirty="0"/>
              <a:t> metrics can be as low as $21 per month for 10,000 metrics.</a:t>
            </a:r>
            <a:endParaRPr lang="en-US" dirty="0"/>
          </a:p>
          <a:p>
            <a:pPr lvl="1" indent="0">
              <a:buFont typeface="Arial" panose="020B0604020202020204" pitchFamily="34" charset="0"/>
              <a:buNone/>
            </a:pPr>
            <a:endParaRPr lang="en-US" dirty="0"/>
          </a:p>
          <a:p>
            <a:pPr marL="285750" indent="-285750"/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1866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7140-4247-7F4B-A75B-02779538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86675-153F-C141-AA85-B5BA0707C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5393238" cy="3500766"/>
          </a:xfrm>
        </p:spPr>
        <p:txBody>
          <a:bodyPr/>
          <a:lstStyle/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Instance Status: Stopping, pending, shutting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CloudWatch metrics</a:t>
            </a:r>
          </a:p>
          <a:p>
            <a:pPr marL="687388" lvl="1" indent="-342900">
              <a:buFont typeface="Arial" panose="020B0604020202020204" pitchFamily="34" charset="0"/>
              <a:buAutoNum type="arabicPeriod"/>
            </a:pPr>
            <a:r>
              <a:rPr lang="en-US" sz="1600" dirty="0" err="1"/>
              <a:t>vSRX</a:t>
            </a:r>
            <a:r>
              <a:rPr lang="en-US" sz="1600" dirty="0"/>
              <a:t> CPU utilization</a:t>
            </a:r>
          </a:p>
          <a:p>
            <a:pPr marL="687388" lvl="1" indent="-342900">
              <a:buFont typeface="Arial" panose="020B0604020202020204" pitchFamily="34" charset="0"/>
              <a:buAutoNum type="arabicPeriod"/>
            </a:pPr>
            <a:r>
              <a:rPr lang="en-US" sz="1600" dirty="0"/>
              <a:t>Interface Input and Output PPS</a:t>
            </a:r>
          </a:p>
          <a:p>
            <a:pPr marL="687388" lvl="1" indent="-342900">
              <a:buFont typeface="Arial" panose="020B0604020202020204" pitchFamily="34" charset="0"/>
              <a:buAutoNum type="arabicPeriod"/>
            </a:pPr>
            <a:r>
              <a:rPr lang="en-US" sz="1600" dirty="0"/>
              <a:t>And other metrics…</a:t>
            </a:r>
          </a:p>
          <a:p>
            <a:pPr marL="285750" indent="-285750"/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42D56-C832-E540-9C82-FDEE3CB3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2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7140-4247-7F4B-A75B-02779538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42D56-C832-E540-9C82-FDEE3CB3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6</a:t>
            </a:fld>
            <a:endParaRPr lang="en-US"/>
          </a:p>
        </p:txBody>
      </p:sp>
      <p:sp>
        <p:nvSpPr>
          <p:cNvPr id="7" name="Rounded Rectangle 19">
            <a:extLst>
              <a:ext uri="{FF2B5EF4-FFF2-40B4-BE49-F238E27FC236}">
                <a16:creationId xmlns:a16="http://schemas.microsoft.com/office/drawing/2014/main" id="{4CC361DE-B486-48EE-9652-9414FB83C7D7}"/>
              </a:ext>
            </a:extLst>
          </p:cNvPr>
          <p:cNvSpPr/>
          <p:nvPr/>
        </p:nvSpPr>
        <p:spPr>
          <a:xfrm>
            <a:off x="1613211" y="2646557"/>
            <a:ext cx="5412058" cy="209917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2E6B-A4B8-4282-B52E-0AD260A78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94" y="3969230"/>
            <a:ext cx="536618" cy="590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5F22-C3FA-41DD-89A8-97AABABE9D30}"/>
              </a:ext>
            </a:extLst>
          </p:cNvPr>
          <p:cNvSpPr txBox="1"/>
          <p:nvPr/>
        </p:nvSpPr>
        <p:spPr>
          <a:xfrm>
            <a:off x="3761001" y="4492623"/>
            <a:ext cx="1306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Application Workload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4AB2BC0-E088-42D3-81A7-3DCC27191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9575" y="3653036"/>
            <a:ext cx="269827" cy="2698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AF6FE3F-D782-4DE9-B7A7-9C1FF8397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6492" y="3653036"/>
            <a:ext cx="276270" cy="276270"/>
          </a:xfrm>
          <a:prstGeom prst="rect">
            <a:avLst/>
          </a:prstGeom>
        </p:spPr>
      </p:pic>
      <p:pic>
        <p:nvPicPr>
          <p:cNvPr id="13" name="Picture 12" descr="vSRX.png">
            <a:extLst>
              <a:ext uri="{FF2B5EF4-FFF2-40B4-BE49-F238E27FC236}">
                <a16:creationId xmlns:a16="http://schemas.microsoft.com/office/drawing/2014/main" id="{417DBA74-765C-4DA4-BAA5-95A4C03C2C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41" y="2692594"/>
            <a:ext cx="866716" cy="5028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EDF255-884D-4D8B-A836-33E2FB0F91B2}"/>
              </a:ext>
            </a:extLst>
          </p:cNvPr>
          <p:cNvCxnSpPr>
            <a:cxnSpLocks/>
          </p:cNvCxnSpPr>
          <p:nvPr/>
        </p:nvCxnSpPr>
        <p:spPr>
          <a:xfrm>
            <a:off x="3810757" y="3330498"/>
            <a:ext cx="468818" cy="322538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261DAC-E23C-4367-B7AC-7F8E12E3DDE6}"/>
              </a:ext>
            </a:extLst>
          </p:cNvPr>
          <p:cNvSpPr txBox="1"/>
          <p:nvPr/>
        </p:nvSpPr>
        <p:spPr>
          <a:xfrm>
            <a:off x="2944041" y="3226404"/>
            <a:ext cx="655182" cy="191512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b="1" dirty="0">
                <a:latin typeface="Arial"/>
                <a:cs typeface="Arial"/>
              </a:rPr>
              <a:t>vSRX1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EDB493-1189-42C2-840F-AE9EE5B54628}"/>
              </a:ext>
            </a:extLst>
          </p:cNvPr>
          <p:cNvSpPr txBox="1"/>
          <p:nvPr/>
        </p:nvSpPr>
        <p:spPr>
          <a:xfrm>
            <a:off x="4841667" y="3230701"/>
            <a:ext cx="686012" cy="19843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b="1" dirty="0">
                <a:latin typeface="Arial"/>
                <a:cs typeface="Arial"/>
              </a:rPr>
              <a:t>vSRX2</a:t>
            </a:r>
          </a:p>
        </p:txBody>
      </p:sp>
      <p:pic>
        <p:nvPicPr>
          <p:cNvPr id="23" name="Picture 22" descr="cloud_OL.png">
            <a:extLst>
              <a:ext uri="{FF2B5EF4-FFF2-40B4-BE49-F238E27FC236}">
                <a16:creationId xmlns:a16="http://schemas.microsoft.com/office/drawing/2014/main" id="{E4346BF4-9E81-4BE3-893D-41B5C7C2BD0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2868" y="1587887"/>
            <a:ext cx="2252547" cy="96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519A54-9A5B-4C49-BC00-C46B39654E5A}"/>
              </a:ext>
            </a:extLst>
          </p:cNvPr>
          <p:cNvSpPr txBox="1"/>
          <p:nvPr/>
        </p:nvSpPr>
        <p:spPr>
          <a:xfrm>
            <a:off x="3648653" y="1047086"/>
            <a:ext cx="9625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a typeface="Antenna Light" charset="0"/>
                <a:cs typeface="Antenna Light" charset="0"/>
              </a:rPr>
              <a:t>On-prem SRX</a:t>
            </a:r>
          </a:p>
        </p:txBody>
      </p:sp>
      <p:pic>
        <p:nvPicPr>
          <p:cNvPr id="25" name="Picture 24" descr="Enterprise_01.png">
            <a:extLst>
              <a:ext uri="{FF2B5EF4-FFF2-40B4-BE49-F238E27FC236}">
                <a16:creationId xmlns:a16="http://schemas.microsoft.com/office/drawing/2014/main" id="{6027E5E2-E8CC-4F3D-9CBE-BC59E26C3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75" y="972227"/>
            <a:ext cx="735418" cy="602470"/>
          </a:xfrm>
          <a:prstGeom prst="rect">
            <a:avLst/>
          </a:prstGeom>
        </p:spPr>
      </p:pic>
      <p:pic>
        <p:nvPicPr>
          <p:cNvPr id="26" name="Picture 25" descr="SRX300.png">
            <a:extLst>
              <a:ext uri="{FF2B5EF4-FFF2-40B4-BE49-F238E27FC236}">
                <a16:creationId xmlns:a16="http://schemas.microsoft.com/office/drawing/2014/main" id="{66FEA129-4D43-48A1-8E2D-461125EBFC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28" y="1262530"/>
            <a:ext cx="962532" cy="215444"/>
          </a:xfrm>
          <a:prstGeom prst="rect">
            <a:avLst/>
          </a:prstGeom>
        </p:spPr>
      </p:pic>
      <p:pic>
        <p:nvPicPr>
          <p:cNvPr id="29" name="Picture 28" descr="vSRX.png">
            <a:extLst>
              <a:ext uri="{FF2B5EF4-FFF2-40B4-BE49-F238E27FC236}">
                <a16:creationId xmlns:a16="http://schemas.microsoft.com/office/drawing/2014/main" id="{D8ABEC67-9A1E-4C68-8F99-4F03531C05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74" y="2691672"/>
            <a:ext cx="866716" cy="5028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6AA9C6-5D69-46C2-BACA-036B7E0C2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88" y="2587937"/>
            <a:ext cx="1002752" cy="8509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78B8EF2-7499-406E-97A5-F34ED08180C8}"/>
              </a:ext>
            </a:extLst>
          </p:cNvPr>
          <p:cNvSpPr txBox="1"/>
          <p:nvPr/>
        </p:nvSpPr>
        <p:spPr>
          <a:xfrm>
            <a:off x="4511835" y="3771280"/>
            <a:ext cx="1498707" cy="2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VPC Router (Route Table)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2AACA4-7B17-4121-9789-CBCF908985F8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377399" y="1512039"/>
            <a:ext cx="598551" cy="1180555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86AC1D-6652-4D4A-A45D-DA1628D7BE8C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62495" y="1512039"/>
            <a:ext cx="636537" cy="1179633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Lock">
            <a:extLst>
              <a:ext uri="{FF2B5EF4-FFF2-40B4-BE49-F238E27FC236}">
                <a16:creationId xmlns:a16="http://schemas.microsoft.com/office/drawing/2014/main" id="{1BDAE23F-B9E3-43BB-A00B-F67D794AC3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37974" y="2035117"/>
            <a:ext cx="198697" cy="198697"/>
          </a:xfrm>
          <a:prstGeom prst="rect">
            <a:avLst/>
          </a:prstGeom>
        </p:spPr>
      </p:pic>
      <p:pic>
        <p:nvPicPr>
          <p:cNvPr id="49" name="Graphic 48" descr="Lock">
            <a:extLst>
              <a:ext uri="{FF2B5EF4-FFF2-40B4-BE49-F238E27FC236}">
                <a16:creationId xmlns:a16="http://schemas.microsoft.com/office/drawing/2014/main" id="{920BBD96-C2B0-49B3-9AB2-B3C7348651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1835" y="2062757"/>
            <a:ext cx="198697" cy="1986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D11A4FD-6759-40F7-BAE6-FA433C908172}"/>
              </a:ext>
            </a:extLst>
          </p:cNvPr>
          <p:cNvSpPr txBox="1"/>
          <p:nvPr/>
        </p:nvSpPr>
        <p:spPr>
          <a:xfrm rot="17746618">
            <a:off x="3354341" y="1665309"/>
            <a:ext cx="588623" cy="23083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</a:rPr>
              <a:t>Primary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4CBA9C-29C9-4199-B4BB-ACBDC97AC991}"/>
              </a:ext>
            </a:extLst>
          </p:cNvPr>
          <p:cNvSpPr txBox="1"/>
          <p:nvPr/>
        </p:nvSpPr>
        <p:spPr>
          <a:xfrm rot="3517613">
            <a:off x="4324826" y="1763901"/>
            <a:ext cx="732045" cy="23083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Secondary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C13E62-8FB3-4BED-8373-ED55EAA38BAA}"/>
              </a:ext>
            </a:extLst>
          </p:cNvPr>
          <p:cNvSpPr/>
          <p:nvPr/>
        </p:nvSpPr>
        <p:spPr>
          <a:xfrm>
            <a:off x="2076394" y="2665598"/>
            <a:ext cx="1872327" cy="987438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 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17E286-4EA5-47B5-B00C-38F665070980}"/>
              </a:ext>
            </a:extLst>
          </p:cNvPr>
          <p:cNvSpPr/>
          <p:nvPr/>
        </p:nvSpPr>
        <p:spPr>
          <a:xfrm>
            <a:off x="4446049" y="2672709"/>
            <a:ext cx="1872327" cy="98032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b="1" dirty="0">
              <a:solidFill>
                <a:schemeClr val="accent3"/>
              </a:solidFill>
            </a:endParaRPr>
          </a:p>
          <a:p>
            <a:pPr algn="ctr"/>
            <a:endParaRPr lang="en-US" sz="1100" b="1" dirty="0">
              <a:solidFill>
                <a:schemeClr val="accent3"/>
              </a:solidFill>
            </a:endParaRPr>
          </a:p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 2</a:t>
            </a:r>
          </a:p>
        </p:txBody>
      </p:sp>
      <p:sp>
        <p:nvSpPr>
          <p:cNvPr id="71" name="Rounded Rectangle 4">
            <a:extLst>
              <a:ext uri="{FF2B5EF4-FFF2-40B4-BE49-F238E27FC236}">
                <a16:creationId xmlns:a16="http://schemas.microsoft.com/office/drawing/2014/main" id="{94C5B912-C1EE-421D-BD65-89B4441CFEEB}"/>
              </a:ext>
            </a:extLst>
          </p:cNvPr>
          <p:cNvSpPr/>
          <p:nvPr/>
        </p:nvSpPr>
        <p:spPr>
          <a:xfrm>
            <a:off x="2615963" y="2605295"/>
            <a:ext cx="3160369" cy="836574"/>
          </a:xfrm>
          <a:prstGeom prst="roundRect">
            <a:avLst/>
          </a:prstGeom>
          <a:noFill/>
          <a:ln w="28575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D1478B2D-A154-4E86-8134-32E343782A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42221" y="2470791"/>
            <a:ext cx="413104" cy="41310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5563CBA-26FA-4A6D-9660-73B284FA7308}"/>
              </a:ext>
            </a:extLst>
          </p:cNvPr>
          <p:cNvSpPr txBox="1"/>
          <p:nvPr/>
        </p:nvSpPr>
        <p:spPr>
          <a:xfrm>
            <a:off x="5356227" y="2261454"/>
            <a:ext cx="936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CloudWatch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82C965B6-2E66-4CCD-AE4B-A512AB05E7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98272" y="3066562"/>
            <a:ext cx="468776" cy="46877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4330AFD-5175-44E2-9131-5D1F142991F0}"/>
              </a:ext>
            </a:extLst>
          </p:cNvPr>
          <p:cNvSpPr txBox="1"/>
          <p:nvPr/>
        </p:nvSpPr>
        <p:spPr>
          <a:xfrm>
            <a:off x="7454113" y="3530072"/>
            <a:ext cx="6034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Lambda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BB302-957B-485B-BD82-60F764CC2769}"/>
              </a:ext>
            </a:extLst>
          </p:cNvPr>
          <p:cNvSpPr txBox="1"/>
          <p:nvPr/>
        </p:nvSpPr>
        <p:spPr>
          <a:xfrm>
            <a:off x="118002" y="1168704"/>
            <a:ext cx="3425736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</a:pPr>
            <a:r>
              <a:rPr lang="en-US" sz="1200" dirty="0"/>
              <a:t>1. Redundant IPSec Tunnels between On-prem Gateway and 2 </a:t>
            </a:r>
            <a:r>
              <a:rPr lang="en-US" sz="1200" dirty="0" err="1"/>
              <a:t>vSRX</a:t>
            </a:r>
            <a:r>
              <a:rPr lang="en-US" sz="1200" dirty="0"/>
              <a:t> instances in AWS. </a:t>
            </a:r>
          </a:p>
          <a:p>
            <a:pPr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</a:pPr>
            <a:r>
              <a:rPr lang="en-US" sz="1200" dirty="0"/>
              <a:t>Primary tunnel (higher preference) in Use: Route between EC2 and On-prem workloads through </a:t>
            </a:r>
            <a:r>
              <a:rPr lang="en-US" sz="1200" dirty="0">
                <a:solidFill>
                  <a:srgbClr val="00B050"/>
                </a:solidFill>
              </a:rPr>
              <a:t>vSRX1</a:t>
            </a:r>
            <a:r>
              <a:rPr lang="en-US" sz="1200" dirty="0"/>
              <a:t> and On-prem SRX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8642B9-D369-4FB9-A029-4A0275DB0932}"/>
              </a:ext>
            </a:extLst>
          </p:cNvPr>
          <p:cNvSpPr txBox="1"/>
          <p:nvPr/>
        </p:nvSpPr>
        <p:spPr>
          <a:xfrm>
            <a:off x="1714429" y="3756145"/>
            <a:ext cx="2361361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1200" dirty="0"/>
              <a:t>2. EC2 instance maintains route to the AWS VPC Router. Route to vSRX1 in Route Table.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231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7140-4247-7F4B-A75B-02779538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42D56-C832-E540-9C82-FDEE3CB3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7</a:t>
            </a:fld>
            <a:endParaRPr lang="en-US"/>
          </a:p>
        </p:txBody>
      </p:sp>
      <p:sp>
        <p:nvSpPr>
          <p:cNvPr id="7" name="Rounded Rectangle 19">
            <a:extLst>
              <a:ext uri="{FF2B5EF4-FFF2-40B4-BE49-F238E27FC236}">
                <a16:creationId xmlns:a16="http://schemas.microsoft.com/office/drawing/2014/main" id="{4CC361DE-B486-48EE-9652-9414FB83C7D7}"/>
              </a:ext>
            </a:extLst>
          </p:cNvPr>
          <p:cNvSpPr/>
          <p:nvPr/>
        </p:nvSpPr>
        <p:spPr>
          <a:xfrm>
            <a:off x="1613211" y="2646557"/>
            <a:ext cx="5412058" cy="209917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2E6B-A4B8-4282-B52E-0AD260A78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94" y="3969230"/>
            <a:ext cx="536618" cy="590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5F22-C3FA-41DD-89A8-97AABABE9D30}"/>
              </a:ext>
            </a:extLst>
          </p:cNvPr>
          <p:cNvSpPr txBox="1"/>
          <p:nvPr/>
        </p:nvSpPr>
        <p:spPr>
          <a:xfrm>
            <a:off x="3761001" y="4492623"/>
            <a:ext cx="1306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Application Workload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4AB2BC0-E088-42D3-81A7-3DCC27191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9575" y="3653036"/>
            <a:ext cx="269827" cy="2698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AF6FE3F-D782-4DE9-B7A7-9C1FF8397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6492" y="3653036"/>
            <a:ext cx="276270" cy="276270"/>
          </a:xfrm>
          <a:prstGeom prst="rect">
            <a:avLst/>
          </a:prstGeom>
        </p:spPr>
      </p:pic>
      <p:pic>
        <p:nvPicPr>
          <p:cNvPr id="13" name="Picture 12" descr="vSRX.png">
            <a:extLst>
              <a:ext uri="{FF2B5EF4-FFF2-40B4-BE49-F238E27FC236}">
                <a16:creationId xmlns:a16="http://schemas.microsoft.com/office/drawing/2014/main" id="{417DBA74-765C-4DA4-BAA5-95A4C03C2C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41" y="2692594"/>
            <a:ext cx="866716" cy="5028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EDF255-884D-4D8B-A836-33E2FB0F91B2}"/>
              </a:ext>
            </a:extLst>
          </p:cNvPr>
          <p:cNvCxnSpPr>
            <a:cxnSpLocks/>
          </p:cNvCxnSpPr>
          <p:nvPr/>
        </p:nvCxnSpPr>
        <p:spPr>
          <a:xfrm>
            <a:off x="3810757" y="3330498"/>
            <a:ext cx="468818" cy="322538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261DAC-E23C-4367-B7AC-7F8E12E3DDE6}"/>
              </a:ext>
            </a:extLst>
          </p:cNvPr>
          <p:cNvSpPr txBox="1"/>
          <p:nvPr/>
        </p:nvSpPr>
        <p:spPr>
          <a:xfrm>
            <a:off x="2944041" y="3226404"/>
            <a:ext cx="655182" cy="191512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b="1" dirty="0">
                <a:latin typeface="Arial"/>
                <a:cs typeface="Arial"/>
              </a:rPr>
              <a:t>vSRX1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EDB493-1189-42C2-840F-AE9EE5B54628}"/>
              </a:ext>
            </a:extLst>
          </p:cNvPr>
          <p:cNvSpPr txBox="1"/>
          <p:nvPr/>
        </p:nvSpPr>
        <p:spPr>
          <a:xfrm>
            <a:off x="4841667" y="3230701"/>
            <a:ext cx="686012" cy="19843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b="1" dirty="0">
                <a:latin typeface="Arial"/>
                <a:cs typeface="Arial"/>
              </a:rPr>
              <a:t>vSRX2</a:t>
            </a:r>
          </a:p>
        </p:txBody>
      </p:sp>
      <p:pic>
        <p:nvPicPr>
          <p:cNvPr id="23" name="Picture 22" descr="cloud_OL.png">
            <a:extLst>
              <a:ext uri="{FF2B5EF4-FFF2-40B4-BE49-F238E27FC236}">
                <a16:creationId xmlns:a16="http://schemas.microsoft.com/office/drawing/2014/main" id="{E4346BF4-9E81-4BE3-893D-41B5C7C2BD0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2868" y="1587887"/>
            <a:ext cx="2252547" cy="96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519A54-9A5B-4C49-BC00-C46B39654E5A}"/>
              </a:ext>
            </a:extLst>
          </p:cNvPr>
          <p:cNvSpPr txBox="1"/>
          <p:nvPr/>
        </p:nvSpPr>
        <p:spPr>
          <a:xfrm>
            <a:off x="3648653" y="1047086"/>
            <a:ext cx="9625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a typeface="Antenna Light" charset="0"/>
                <a:cs typeface="Antenna Light" charset="0"/>
              </a:rPr>
              <a:t>On-prem SRX</a:t>
            </a:r>
          </a:p>
        </p:txBody>
      </p:sp>
      <p:pic>
        <p:nvPicPr>
          <p:cNvPr id="25" name="Picture 24" descr="Enterprise_01.png">
            <a:extLst>
              <a:ext uri="{FF2B5EF4-FFF2-40B4-BE49-F238E27FC236}">
                <a16:creationId xmlns:a16="http://schemas.microsoft.com/office/drawing/2014/main" id="{6027E5E2-E8CC-4F3D-9CBE-BC59E26C3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75" y="972227"/>
            <a:ext cx="735418" cy="602470"/>
          </a:xfrm>
          <a:prstGeom prst="rect">
            <a:avLst/>
          </a:prstGeom>
        </p:spPr>
      </p:pic>
      <p:pic>
        <p:nvPicPr>
          <p:cNvPr id="26" name="Picture 25" descr="SRX300.png">
            <a:extLst>
              <a:ext uri="{FF2B5EF4-FFF2-40B4-BE49-F238E27FC236}">
                <a16:creationId xmlns:a16="http://schemas.microsoft.com/office/drawing/2014/main" id="{66FEA129-4D43-48A1-8E2D-461125EBFC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28" y="1262530"/>
            <a:ext cx="962532" cy="215444"/>
          </a:xfrm>
          <a:prstGeom prst="rect">
            <a:avLst/>
          </a:prstGeom>
        </p:spPr>
      </p:pic>
      <p:pic>
        <p:nvPicPr>
          <p:cNvPr id="29" name="Picture 28" descr="vSRX.png">
            <a:extLst>
              <a:ext uri="{FF2B5EF4-FFF2-40B4-BE49-F238E27FC236}">
                <a16:creationId xmlns:a16="http://schemas.microsoft.com/office/drawing/2014/main" id="{D8ABEC67-9A1E-4C68-8F99-4F03531C05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74" y="2691672"/>
            <a:ext cx="866716" cy="5028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6AA9C6-5D69-46C2-BACA-036B7E0C2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88" y="2587937"/>
            <a:ext cx="1002752" cy="8509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78B8EF2-7499-406E-97A5-F34ED08180C8}"/>
              </a:ext>
            </a:extLst>
          </p:cNvPr>
          <p:cNvSpPr txBox="1"/>
          <p:nvPr/>
        </p:nvSpPr>
        <p:spPr>
          <a:xfrm>
            <a:off x="4511835" y="3771280"/>
            <a:ext cx="1498707" cy="2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VPC Router (Route Table)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2AACA4-7B17-4121-9789-CBCF908985F8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377399" y="1512039"/>
            <a:ext cx="598551" cy="1180555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86AC1D-6652-4D4A-A45D-DA1628D7BE8C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62495" y="1512039"/>
            <a:ext cx="636537" cy="1179633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Lock">
            <a:extLst>
              <a:ext uri="{FF2B5EF4-FFF2-40B4-BE49-F238E27FC236}">
                <a16:creationId xmlns:a16="http://schemas.microsoft.com/office/drawing/2014/main" id="{1BDAE23F-B9E3-43BB-A00B-F67D794AC3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37974" y="2035117"/>
            <a:ext cx="198697" cy="198697"/>
          </a:xfrm>
          <a:prstGeom prst="rect">
            <a:avLst/>
          </a:prstGeom>
        </p:spPr>
      </p:pic>
      <p:pic>
        <p:nvPicPr>
          <p:cNvPr id="49" name="Graphic 48" descr="Lock">
            <a:extLst>
              <a:ext uri="{FF2B5EF4-FFF2-40B4-BE49-F238E27FC236}">
                <a16:creationId xmlns:a16="http://schemas.microsoft.com/office/drawing/2014/main" id="{920BBD96-C2B0-49B3-9AB2-B3C7348651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1835" y="2062757"/>
            <a:ext cx="198697" cy="1986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D11A4FD-6759-40F7-BAE6-FA433C908172}"/>
              </a:ext>
            </a:extLst>
          </p:cNvPr>
          <p:cNvSpPr txBox="1"/>
          <p:nvPr/>
        </p:nvSpPr>
        <p:spPr>
          <a:xfrm rot="17746618">
            <a:off x="3354341" y="1665309"/>
            <a:ext cx="588623" cy="23083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</a:rPr>
              <a:t>Primary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4CBA9C-29C9-4199-B4BB-ACBDC97AC991}"/>
              </a:ext>
            </a:extLst>
          </p:cNvPr>
          <p:cNvSpPr txBox="1"/>
          <p:nvPr/>
        </p:nvSpPr>
        <p:spPr>
          <a:xfrm rot="3517613">
            <a:off x="4324826" y="1763901"/>
            <a:ext cx="732045" cy="23083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Secondary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C13E62-8FB3-4BED-8373-ED55EAA38BAA}"/>
              </a:ext>
            </a:extLst>
          </p:cNvPr>
          <p:cNvSpPr/>
          <p:nvPr/>
        </p:nvSpPr>
        <p:spPr>
          <a:xfrm>
            <a:off x="2076394" y="2665598"/>
            <a:ext cx="1872327" cy="987438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 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17E286-4EA5-47B5-B00C-38F665070980}"/>
              </a:ext>
            </a:extLst>
          </p:cNvPr>
          <p:cNvSpPr/>
          <p:nvPr/>
        </p:nvSpPr>
        <p:spPr>
          <a:xfrm>
            <a:off x="4446049" y="2672709"/>
            <a:ext cx="1872327" cy="98032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b="1" dirty="0">
              <a:solidFill>
                <a:schemeClr val="accent3"/>
              </a:solidFill>
            </a:endParaRPr>
          </a:p>
          <a:p>
            <a:pPr algn="ctr"/>
            <a:endParaRPr lang="en-US" sz="1100" b="1" dirty="0">
              <a:solidFill>
                <a:schemeClr val="accent3"/>
              </a:solidFill>
            </a:endParaRPr>
          </a:p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 2</a:t>
            </a:r>
          </a:p>
        </p:txBody>
      </p:sp>
      <p:sp>
        <p:nvSpPr>
          <p:cNvPr id="71" name="Rounded Rectangle 4">
            <a:extLst>
              <a:ext uri="{FF2B5EF4-FFF2-40B4-BE49-F238E27FC236}">
                <a16:creationId xmlns:a16="http://schemas.microsoft.com/office/drawing/2014/main" id="{94C5B912-C1EE-421D-BD65-89B4441CFEEB}"/>
              </a:ext>
            </a:extLst>
          </p:cNvPr>
          <p:cNvSpPr/>
          <p:nvPr/>
        </p:nvSpPr>
        <p:spPr>
          <a:xfrm>
            <a:off x="2615963" y="2605295"/>
            <a:ext cx="3160369" cy="836574"/>
          </a:xfrm>
          <a:prstGeom prst="roundRect">
            <a:avLst/>
          </a:prstGeom>
          <a:noFill/>
          <a:ln w="28575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D1478B2D-A154-4E86-8134-32E343782A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42221" y="2470791"/>
            <a:ext cx="413104" cy="41310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5563CBA-26FA-4A6D-9660-73B284FA7308}"/>
              </a:ext>
            </a:extLst>
          </p:cNvPr>
          <p:cNvSpPr txBox="1"/>
          <p:nvPr/>
        </p:nvSpPr>
        <p:spPr>
          <a:xfrm>
            <a:off x="5356227" y="2261454"/>
            <a:ext cx="936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CloudWatch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82C965B6-2E66-4CCD-AE4B-A512AB05E7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98272" y="3066562"/>
            <a:ext cx="468776" cy="46877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4330AFD-5175-44E2-9131-5D1F142991F0}"/>
              </a:ext>
            </a:extLst>
          </p:cNvPr>
          <p:cNvSpPr txBox="1"/>
          <p:nvPr/>
        </p:nvSpPr>
        <p:spPr>
          <a:xfrm>
            <a:off x="7454113" y="3530072"/>
            <a:ext cx="6034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Lambda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15407C-4907-4DC9-B9B1-0F7D6DAB543E}"/>
              </a:ext>
            </a:extLst>
          </p:cNvPr>
          <p:cNvSpPr txBox="1"/>
          <p:nvPr/>
        </p:nvSpPr>
        <p:spPr>
          <a:xfrm>
            <a:off x="1135695" y="2172993"/>
            <a:ext cx="1968921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</a:pPr>
            <a:r>
              <a:rPr lang="en-US" sz="1200" dirty="0"/>
              <a:t>3. vSRX1 is disabled. e.g. state = “stopping”</a:t>
            </a:r>
            <a:endParaRPr lang="en-US" dirty="0"/>
          </a:p>
        </p:txBody>
      </p:sp>
      <p:sp>
        <p:nvSpPr>
          <p:cNvPr id="35" name="Multiply 45">
            <a:extLst>
              <a:ext uri="{FF2B5EF4-FFF2-40B4-BE49-F238E27FC236}">
                <a16:creationId xmlns:a16="http://schemas.microsoft.com/office/drawing/2014/main" id="{5086B597-7794-4B1D-861B-5979E23BF21C}"/>
              </a:ext>
            </a:extLst>
          </p:cNvPr>
          <p:cNvSpPr/>
          <p:nvPr/>
        </p:nvSpPr>
        <p:spPr>
          <a:xfrm>
            <a:off x="2916215" y="2467222"/>
            <a:ext cx="1076005" cy="107554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385E98-6173-4EAE-BED4-2B96F3729025}"/>
              </a:ext>
            </a:extLst>
          </p:cNvPr>
          <p:cNvCxnSpPr>
            <a:cxnSpLocks/>
          </p:cNvCxnSpPr>
          <p:nvPr/>
        </p:nvCxnSpPr>
        <p:spPr>
          <a:xfrm>
            <a:off x="6010542" y="2692594"/>
            <a:ext cx="1437484" cy="5019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A82B8D-A684-4697-9120-2D6B7B414282}"/>
              </a:ext>
            </a:extLst>
          </p:cNvPr>
          <p:cNvSpPr txBox="1"/>
          <p:nvPr/>
        </p:nvSpPr>
        <p:spPr>
          <a:xfrm>
            <a:off x="6329663" y="2204471"/>
            <a:ext cx="1968921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</a:pPr>
            <a:r>
              <a:rPr lang="en-US" sz="1200" dirty="0"/>
              <a:t>4. CloudWatch notifies Lambda. </a:t>
            </a:r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0DA941D-5132-4DFE-836D-18CC5E242D96}"/>
              </a:ext>
            </a:extLst>
          </p:cNvPr>
          <p:cNvCxnSpPr>
            <a:cxnSpLocks/>
          </p:cNvCxnSpPr>
          <p:nvPr/>
        </p:nvCxnSpPr>
        <p:spPr>
          <a:xfrm flipH="1">
            <a:off x="4611184" y="3371649"/>
            <a:ext cx="2768745" cy="4163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ECDC386-8BDB-47E5-AB0F-4D5159BFD5B4}"/>
              </a:ext>
            </a:extLst>
          </p:cNvPr>
          <p:cNvSpPr txBox="1"/>
          <p:nvPr/>
        </p:nvSpPr>
        <p:spPr>
          <a:xfrm>
            <a:off x="6010542" y="3776631"/>
            <a:ext cx="2530267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</a:pPr>
            <a:r>
              <a:rPr lang="en-US" sz="1200" dirty="0"/>
              <a:t>5. Lambda triggers the route change in VPC route table.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7140-4247-7F4B-A75B-02779538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Failover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42D56-C832-E540-9C82-FDEE3CB3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8</a:t>
            </a:fld>
            <a:endParaRPr lang="en-US"/>
          </a:p>
        </p:txBody>
      </p:sp>
      <p:sp>
        <p:nvSpPr>
          <p:cNvPr id="7" name="Rounded Rectangle 19">
            <a:extLst>
              <a:ext uri="{FF2B5EF4-FFF2-40B4-BE49-F238E27FC236}">
                <a16:creationId xmlns:a16="http://schemas.microsoft.com/office/drawing/2014/main" id="{4CC361DE-B486-48EE-9652-9414FB83C7D7}"/>
              </a:ext>
            </a:extLst>
          </p:cNvPr>
          <p:cNvSpPr/>
          <p:nvPr/>
        </p:nvSpPr>
        <p:spPr>
          <a:xfrm>
            <a:off x="1613211" y="2646557"/>
            <a:ext cx="5412058" cy="209917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2E6B-A4B8-4282-B52E-0AD260A78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94" y="3969230"/>
            <a:ext cx="536618" cy="590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C35F22-C3FA-41DD-89A8-97AABABE9D30}"/>
              </a:ext>
            </a:extLst>
          </p:cNvPr>
          <p:cNvSpPr txBox="1"/>
          <p:nvPr/>
        </p:nvSpPr>
        <p:spPr>
          <a:xfrm>
            <a:off x="3761001" y="4492623"/>
            <a:ext cx="1306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Application Workload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4AB2BC0-E088-42D3-81A7-3DCC27191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9575" y="3653036"/>
            <a:ext cx="269827" cy="2698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AF6FE3F-D782-4DE9-B7A7-9C1FF8397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6492" y="3653036"/>
            <a:ext cx="276270" cy="276270"/>
          </a:xfrm>
          <a:prstGeom prst="rect">
            <a:avLst/>
          </a:prstGeom>
        </p:spPr>
      </p:pic>
      <p:pic>
        <p:nvPicPr>
          <p:cNvPr id="13" name="Picture 12" descr="vSRX.png">
            <a:extLst>
              <a:ext uri="{FF2B5EF4-FFF2-40B4-BE49-F238E27FC236}">
                <a16:creationId xmlns:a16="http://schemas.microsoft.com/office/drawing/2014/main" id="{417DBA74-765C-4DA4-BAA5-95A4C03C2C1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41" y="2692594"/>
            <a:ext cx="866716" cy="5028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EDF255-884D-4D8B-A836-33E2FB0F91B2}"/>
              </a:ext>
            </a:extLst>
          </p:cNvPr>
          <p:cNvCxnSpPr>
            <a:cxnSpLocks/>
          </p:cNvCxnSpPr>
          <p:nvPr/>
        </p:nvCxnSpPr>
        <p:spPr>
          <a:xfrm flipH="1">
            <a:off x="4368664" y="3254989"/>
            <a:ext cx="382487" cy="358286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261DAC-E23C-4367-B7AC-7F8E12E3DDE6}"/>
              </a:ext>
            </a:extLst>
          </p:cNvPr>
          <p:cNvSpPr txBox="1"/>
          <p:nvPr/>
        </p:nvSpPr>
        <p:spPr>
          <a:xfrm>
            <a:off x="2944041" y="3226404"/>
            <a:ext cx="655182" cy="191512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b="1" dirty="0">
                <a:latin typeface="Arial"/>
                <a:cs typeface="Arial"/>
              </a:rPr>
              <a:t>vSRX1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EDB493-1189-42C2-840F-AE9EE5B54628}"/>
              </a:ext>
            </a:extLst>
          </p:cNvPr>
          <p:cNvSpPr txBox="1"/>
          <p:nvPr/>
        </p:nvSpPr>
        <p:spPr>
          <a:xfrm>
            <a:off x="4841667" y="3230701"/>
            <a:ext cx="686012" cy="19843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50" b="1" dirty="0">
                <a:latin typeface="Arial"/>
                <a:cs typeface="Arial"/>
              </a:rPr>
              <a:t>vSRX2</a:t>
            </a:r>
          </a:p>
        </p:txBody>
      </p:sp>
      <p:pic>
        <p:nvPicPr>
          <p:cNvPr id="23" name="Picture 22" descr="cloud_OL.png">
            <a:extLst>
              <a:ext uri="{FF2B5EF4-FFF2-40B4-BE49-F238E27FC236}">
                <a16:creationId xmlns:a16="http://schemas.microsoft.com/office/drawing/2014/main" id="{E4346BF4-9E81-4BE3-893D-41B5C7C2BD0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2868" y="1587887"/>
            <a:ext cx="2252547" cy="96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519A54-9A5B-4C49-BC00-C46B39654E5A}"/>
              </a:ext>
            </a:extLst>
          </p:cNvPr>
          <p:cNvSpPr txBox="1"/>
          <p:nvPr/>
        </p:nvSpPr>
        <p:spPr>
          <a:xfrm>
            <a:off x="3648653" y="1047086"/>
            <a:ext cx="9625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a typeface="Antenna Light" charset="0"/>
                <a:cs typeface="Antenna Light" charset="0"/>
              </a:rPr>
              <a:t>On-prem SRX</a:t>
            </a:r>
          </a:p>
        </p:txBody>
      </p:sp>
      <p:pic>
        <p:nvPicPr>
          <p:cNvPr id="25" name="Picture 24" descr="Enterprise_01.png">
            <a:extLst>
              <a:ext uri="{FF2B5EF4-FFF2-40B4-BE49-F238E27FC236}">
                <a16:creationId xmlns:a16="http://schemas.microsoft.com/office/drawing/2014/main" id="{6027E5E2-E8CC-4F3D-9CBE-BC59E26C3A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75" y="972227"/>
            <a:ext cx="735418" cy="602470"/>
          </a:xfrm>
          <a:prstGeom prst="rect">
            <a:avLst/>
          </a:prstGeom>
        </p:spPr>
      </p:pic>
      <p:pic>
        <p:nvPicPr>
          <p:cNvPr id="26" name="Picture 25" descr="SRX300.png">
            <a:extLst>
              <a:ext uri="{FF2B5EF4-FFF2-40B4-BE49-F238E27FC236}">
                <a16:creationId xmlns:a16="http://schemas.microsoft.com/office/drawing/2014/main" id="{66FEA129-4D43-48A1-8E2D-461125EBFC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28" y="1262530"/>
            <a:ext cx="962532" cy="215444"/>
          </a:xfrm>
          <a:prstGeom prst="rect">
            <a:avLst/>
          </a:prstGeom>
        </p:spPr>
      </p:pic>
      <p:pic>
        <p:nvPicPr>
          <p:cNvPr id="29" name="Picture 28" descr="vSRX.png">
            <a:extLst>
              <a:ext uri="{FF2B5EF4-FFF2-40B4-BE49-F238E27FC236}">
                <a16:creationId xmlns:a16="http://schemas.microsoft.com/office/drawing/2014/main" id="{D8ABEC67-9A1E-4C68-8F99-4F03531C05C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74" y="2691672"/>
            <a:ext cx="866716" cy="5028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6AA9C6-5D69-46C2-BACA-036B7E0C2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88" y="2587937"/>
            <a:ext cx="1002752" cy="8509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78B8EF2-7499-406E-97A5-F34ED08180C8}"/>
              </a:ext>
            </a:extLst>
          </p:cNvPr>
          <p:cNvSpPr txBox="1"/>
          <p:nvPr/>
        </p:nvSpPr>
        <p:spPr>
          <a:xfrm>
            <a:off x="4511835" y="3771280"/>
            <a:ext cx="1498707" cy="2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VPC Router (Route Table)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2AACA4-7B17-4121-9789-CBCF908985F8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377399" y="1512039"/>
            <a:ext cx="598551" cy="1180555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86AC1D-6652-4D4A-A45D-DA1628D7BE8C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262495" y="1512039"/>
            <a:ext cx="636537" cy="1179633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 descr="Lock">
            <a:extLst>
              <a:ext uri="{FF2B5EF4-FFF2-40B4-BE49-F238E27FC236}">
                <a16:creationId xmlns:a16="http://schemas.microsoft.com/office/drawing/2014/main" id="{1BDAE23F-B9E3-43BB-A00B-F67D794AC3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37974" y="2035117"/>
            <a:ext cx="198697" cy="198697"/>
          </a:xfrm>
          <a:prstGeom prst="rect">
            <a:avLst/>
          </a:prstGeom>
        </p:spPr>
      </p:pic>
      <p:pic>
        <p:nvPicPr>
          <p:cNvPr id="49" name="Graphic 48" descr="Lock">
            <a:extLst>
              <a:ext uri="{FF2B5EF4-FFF2-40B4-BE49-F238E27FC236}">
                <a16:creationId xmlns:a16="http://schemas.microsoft.com/office/drawing/2014/main" id="{920BBD96-C2B0-49B3-9AB2-B3C7348651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1835" y="2062757"/>
            <a:ext cx="198697" cy="1986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D11A4FD-6759-40F7-BAE6-FA433C908172}"/>
              </a:ext>
            </a:extLst>
          </p:cNvPr>
          <p:cNvSpPr txBox="1"/>
          <p:nvPr/>
        </p:nvSpPr>
        <p:spPr>
          <a:xfrm rot="17746618">
            <a:off x="3354341" y="1665309"/>
            <a:ext cx="588623" cy="23083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0B050"/>
                </a:solidFill>
              </a:rPr>
              <a:t>Primary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4CBA9C-29C9-4199-B4BB-ACBDC97AC991}"/>
              </a:ext>
            </a:extLst>
          </p:cNvPr>
          <p:cNvSpPr txBox="1"/>
          <p:nvPr/>
        </p:nvSpPr>
        <p:spPr>
          <a:xfrm rot="3517613">
            <a:off x="4324826" y="1763901"/>
            <a:ext cx="732045" cy="23083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Secondary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C13E62-8FB3-4BED-8373-ED55EAA38BAA}"/>
              </a:ext>
            </a:extLst>
          </p:cNvPr>
          <p:cNvSpPr/>
          <p:nvPr/>
        </p:nvSpPr>
        <p:spPr>
          <a:xfrm>
            <a:off x="2076394" y="2665598"/>
            <a:ext cx="1872327" cy="987438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 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217E286-4EA5-47B5-B00C-38F665070980}"/>
              </a:ext>
            </a:extLst>
          </p:cNvPr>
          <p:cNvSpPr/>
          <p:nvPr/>
        </p:nvSpPr>
        <p:spPr>
          <a:xfrm>
            <a:off x="4446049" y="2672709"/>
            <a:ext cx="1872327" cy="98032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dirty="0">
              <a:solidFill>
                <a:schemeClr val="accent3"/>
              </a:solidFill>
            </a:endParaRPr>
          </a:p>
          <a:p>
            <a:pPr algn="ctr"/>
            <a:endParaRPr lang="en-US" sz="1100" b="1" dirty="0">
              <a:solidFill>
                <a:schemeClr val="accent3"/>
              </a:solidFill>
            </a:endParaRPr>
          </a:p>
          <a:p>
            <a:pPr algn="ctr"/>
            <a:endParaRPr lang="en-US" sz="1100" b="1" dirty="0">
              <a:solidFill>
                <a:schemeClr val="accent3"/>
              </a:solidFill>
            </a:endParaRPr>
          </a:p>
          <a:p>
            <a:pPr algn="ctr"/>
            <a:r>
              <a:rPr lang="en-US" sz="1100" dirty="0">
                <a:solidFill>
                  <a:schemeClr val="accent3"/>
                </a:solidFill>
              </a:rPr>
              <a:t>Availability Zone 2</a:t>
            </a:r>
          </a:p>
        </p:txBody>
      </p:sp>
      <p:sp>
        <p:nvSpPr>
          <p:cNvPr id="71" name="Rounded Rectangle 4">
            <a:extLst>
              <a:ext uri="{FF2B5EF4-FFF2-40B4-BE49-F238E27FC236}">
                <a16:creationId xmlns:a16="http://schemas.microsoft.com/office/drawing/2014/main" id="{94C5B912-C1EE-421D-BD65-89B4441CFEEB}"/>
              </a:ext>
            </a:extLst>
          </p:cNvPr>
          <p:cNvSpPr/>
          <p:nvPr/>
        </p:nvSpPr>
        <p:spPr>
          <a:xfrm>
            <a:off x="2615963" y="2605295"/>
            <a:ext cx="3160369" cy="836574"/>
          </a:xfrm>
          <a:prstGeom prst="roundRect">
            <a:avLst/>
          </a:prstGeom>
          <a:noFill/>
          <a:ln w="28575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D1478B2D-A154-4E86-8134-32E343782A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42221" y="2470791"/>
            <a:ext cx="413104" cy="41310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5563CBA-26FA-4A6D-9660-73B284FA7308}"/>
              </a:ext>
            </a:extLst>
          </p:cNvPr>
          <p:cNvSpPr txBox="1"/>
          <p:nvPr/>
        </p:nvSpPr>
        <p:spPr>
          <a:xfrm>
            <a:off x="5356227" y="2261454"/>
            <a:ext cx="936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CloudWatch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82C965B6-2E66-4CCD-AE4B-A512AB05E7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98272" y="3066562"/>
            <a:ext cx="468776" cy="46877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4330AFD-5175-44E2-9131-5D1F142991F0}"/>
              </a:ext>
            </a:extLst>
          </p:cNvPr>
          <p:cNvSpPr txBox="1"/>
          <p:nvPr/>
        </p:nvSpPr>
        <p:spPr>
          <a:xfrm>
            <a:off x="7454113" y="3530072"/>
            <a:ext cx="6034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Lambda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15407C-4907-4DC9-B9B1-0F7D6DAB543E}"/>
              </a:ext>
            </a:extLst>
          </p:cNvPr>
          <p:cNvSpPr txBox="1"/>
          <p:nvPr/>
        </p:nvSpPr>
        <p:spPr>
          <a:xfrm>
            <a:off x="5044706" y="4034918"/>
            <a:ext cx="3311274" cy="96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1200" dirty="0"/>
              <a:t>6. New route points to vSRX2. Traffic is routed to vSRX2 from the Application Workload</a:t>
            </a:r>
          </a:p>
          <a:p>
            <a:pPr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</a:pPr>
            <a:endParaRPr lang="en-US" dirty="0"/>
          </a:p>
        </p:txBody>
      </p:sp>
      <p:sp>
        <p:nvSpPr>
          <p:cNvPr id="35" name="Multiply 45">
            <a:extLst>
              <a:ext uri="{FF2B5EF4-FFF2-40B4-BE49-F238E27FC236}">
                <a16:creationId xmlns:a16="http://schemas.microsoft.com/office/drawing/2014/main" id="{5086B597-7794-4B1D-861B-5979E23BF21C}"/>
              </a:ext>
            </a:extLst>
          </p:cNvPr>
          <p:cNvSpPr/>
          <p:nvPr/>
        </p:nvSpPr>
        <p:spPr>
          <a:xfrm>
            <a:off x="2916215" y="2467222"/>
            <a:ext cx="1076005" cy="107554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29E1DF-B365-446D-8843-D46F189C5496}"/>
              </a:ext>
            </a:extLst>
          </p:cNvPr>
          <p:cNvSpPr txBox="1"/>
          <p:nvPr/>
        </p:nvSpPr>
        <p:spPr>
          <a:xfrm>
            <a:off x="5202657" y="1480482"/>
            <a:ext cx="3829853" cy="99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7. On-prem GW detects the tunnel down event using Dead Peer Detection or Routing protocol updates. Switches to Secondary Tunnel to carry traffic</a:t>
            </a:r>
          </a:p>
          <a:p>
            <a:pPr>
              <a:lnSpc>
                <a:spcPct val="95000"/>
              </a:lnSpc>
              <a:spcBef>
                <a:spcPts val="1200"/>
              </a:spcBef>
              <a:buFont typeface="Arial" panose="020B0604020202020204" pitchFamily="34" charset="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85FB-5A3E-4743-A8AF-30208C5A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7CF02-AE28-4F64-AFF8-9F8E9080C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94" y="1203757"/>
            <a:ext cx="8426703" cy="1204906"/>
          </a:xfrm>
        </p:spPr>
        <p:txBody>
          <a:bodyPr/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https://drive.google.com/open?id=1w8zJaqAa-b_mqv4CNXRkK8JT-uKlbs6d</a:t>
            </a:r>
            <a:endParaRPr lang="en-US" dirty="0"/>
          </a:p>
          <a:p>
            <a:r>
              <a:rPr lang="en-US" dirty="0" err="1"/>
              <a:t>Lamda</a:t>
            </a:r>
            <a:r>
              <a:rPr lang="en-US" dirty="0"/>
              <a:t> Script &amp; </a:t>
            </a:r>
            <a:r>
              <a:rPr lang="en-US" dirty="0" err="1"/>
              <a:t>vSRX</a:t>
            </a:r>
            <a:r>
              <a:rPr lang="en-US" dirty="0"/>
              <a:t> config: </a:t>
            </a:r>
            <a:r>
              <a:rPr lang="en-US" dirty="0">
                <a:hlinkClick r:id="rId3"/>
              </a:rPr>
              <a:t>http://git-hk.jnpr.net/jackytsui/aws-vsrx-ipsec-ha</a:t>
            </a:r>
            <a:endParaRPr lang="en-US" dirty="0"/>
          </a:p>
          <a:p>
            <a:r>
              <a:rPr lang="en-US" dirty="0"/>
              <a:t>Topology: next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E0E8B-7A28-4B53-BD3D-86B4333F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CAEDA-F13C-43B4-B3A8-D3983B7456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51482"/>
      </p:ext>
    </p:extLst>
  </p:cSld>
  <p:clrMapOvr>
    <a:masterClrMapping/>
  </p:clrMapOvr>
</p:sld>
</file>

<file path=ppt/theme/theme1.xml><?xml version="1.0" encoding="utf-8"?>
<a:theme xmlns:a="http://schemas.openxmlformats.org/drawingml/2006/main" name="Juniper Gray - 2018">
  <a:themeElements>
    <a:clrScheme name="1 juniper">
      <a:dk1>
        <a:srgbClr val="3C3C3C"/>
      </a:dk1>
      <a:lt1>
        <a:srgbClr val="FFFFFF"/>
      </a:lt1>
      <a:dk2>
        <a:srgbClr val="B6B8B9"/>
      </a:dk2>
      <a:lt2>
        <a:srgbClr val="F2F2F2"/>
      </a:lt2>
      <a:accent1>
        <a:srgbClr val="8FAD15"/>
      </a:accent1>
      <a:accent2>
        <a:srgbClr val="CFDD45"/>
      </a:accent2>
      <a:accent3>
        <a:srgbClr val="0097A5"/>
      </a:accent3>
      <a:accent4>
        <a:srgbClr val="05C2C7"/>
      </a:accent4>
      <a:accent5>
        <a:srgbClr val="B6B8B9"/>
      </a:accent5>
      <a:accent6>
        <a:srgbClr val="898D90"/>
      </a:accent6>
      <a:hlink>
        <a:srgbClr val="6E9934"/>
      </a:hlink>
      <a:folHlink>
        <a:srgbClr val="6E9934"/>
      </a:folHlink>
    </a:clrScheme>
    <a:fontScheme name="Juniper 2018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N_ppt_template_v2-1" id="{7491928A-765E-4D4F-AC7B-C5FBE9EABA10}" vid="{8EBB89AD-A54B-3745-8367-6DB7302ADF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6932</TotalTime>
  <Words>789</Words>
  <Application>Microsoft Office PowerPoint</Application>
  <PresentationFormat>On-screen Show (16:9)</PresentationFormat>
  <Paragraphs>195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Lato</vt:lpstr>
      <vt:lpstr>Lato Light</vt:lpstr>
      <vt:lpstr>Juniper Gray - 2018</vt:lpstr>
      <vt:lpstr>IPSec Redundancy solution in AWS</vt:lpstr>
      <vt:lpstr>PowerPoint Presentation</vt:lpstr>
      <vt:lpstr>Problem Statement: Redundancy in public cloud</vt:lpstr>
      <vt:lpstr>Design Principles/ considerations</vt:lpstr>
      <vt:lpstr>Failover Factors</vt:lpstr>
      <vt:lpstr>Failover Mechanism</vt:lpstr>
      <vt:lpstr>Failover Mechanism</vt:lpstr>
      <vt:lpstr>Failover Mechanism</vt:lpstr>
      <vt:lpstr>DEMO</vt:lpstr>
      <vt:lpstr>PowerPoint Presentation</vt:lpstr>
      <vt:lpstr>Implementation</vt:lpstr>
      <vt:lpstr>Implementation (cont)</vt:lpstr>
      <vt:lpstr>Implementation (cont)</vt:lpstr>
      <vt:lpstr>Implementation (cont)</vt:lpstr>
      <vt:lpstr>Implementation (cont)</vt:lpstr>
      <vt:lpstr>Implementation (cont)</vt:lpstr>
      <vt:lpstr>Implementation (cont)</vt:lpstr>
      <vt:lpstr>Implementation (cont)</vt:lpstr>
      <vt:lpstr>Implementation (cont)</vt:lpstr>
      <vt:lpstr>Implementation (cont)</vt:lpstr>
      <vt:lpstr>Implementation (cont)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 Redundancy solution in AWS</dc:title>
  <dc:creator>Mithun Hebbar</dc:creator>
  <cp:lastModifiedBy>Jacky Tsui</cp:lastModifiedBy>
  <cp:revision>63</cp:revision>
  <dcterms:created xsi:type="dcterms:W3CDTF">2019-09-09T06:56:04Z</dcterms:created>
  <dcterms:modified xsi:type="dcterms:W3CDTF">2019-09-25T09:32:20Z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33b888-ae0d-4341-a75f-06e04137d755_Enabled">
    <vt:lpwstr>True</vt:lpwstr>
  </property>
  <property fmtid="{D5CDD505-2E9C-101B-9397-08002B2CF9AE}" pid="3" name="MSIP_Label_0633b888-ae0d-4341-a75f-06e04137d755_SiteId">
    <vt:lpwstr>bea78b3c-4cdb-4130-854a-1d193232e5f4</vt:lpwstr>
  </property>
  <property fmtid="{D5CDD505-2E9C-101B-9397-08002B2CF9AE}" pid="4" name="MSIP_Label_0633b888-ae0d-4341-a75f-06e04137d755_Owner">
    <vt:lpwstr>jackytsui@juniper.net</vt:lpwstr>
  </property>
  <property fmtid="{D5CDD505-2E9C-101B-9397-08002B2CF9AE}" pid="5" name="MSIP_Label_0633b888-ae0d-4341-a75f-06e04137d755_SetDate">
    <vt:lpwstr>2019-09-19T10:36:54.8791586Z</vt:lpwstr>
  </property>
  <property fmtid="{D5CDD505-2E9C-101B-9397-08002B2CF9AE}" pid="6" name="MSIP_Label_0633b888-ae0d-4341-a75f-06e04137d755_Name">
    <vt:lpwstr>Juniper Business Use Only</vt:lpwstr>
  </property>
  <property fmtid="{D5CDD505-2E9C-101B-9397-08002B2CF9AE}" pid="7" name="MSIP_Label_0633b888-ae0d-4341-a75f-06e04137d755_Application">
    <vt:lpwstr>Microsoft Azure Information Protection</vt:lpwstr>
  </property>
  <property fmtid="{D5CDD505-2E9C-101B-9397-08002B2CF9AE}" pid="8" name="MSIP_Label_0633b888-ae0d-4341-a75f-06e04137d755_ActionId">
    <vt:lpwstr>ba4526df-0ff8-4574-ae76-9267220621f0</vt:lpwstr>
  </property>
  <property fmtid="{D5CDD505-2E9C-101B-9397-08002B2CF9AE}" pid="9" name="MSIP_Label_0633b888-ae0d-4341-a75f-06e04137d755_Extended_MSFT_Method">
    <vt:lpwstr>Automatic</vt:lpwstr>
  </property>
  <property fmtid="{D5CDD505-2E9C-101B-9397-08002B2CF9AE}" pid="10" name="Sensitivity">
    <vt:lpwstr>Juniper Business Use Only</vt:lpwstr>
  </property>
</Properties>
</file>